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77" r:id="rId3"/>
    <p:sldId id="300" r:id="rId4"/>
    <p:sldId id="286" r:id="rId5"/>
    <p:sldId id="287" r:id="rId6"/>
    <p:sldId id="288" r:id="rId7"/>
    <p:sldId id="289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59" r:id="rId16"/>
    <p:sldId id="260" r:id="rId17"/>
    <p:sldId id="264" r:id="rId18"/>
    <p:sldId id="280" r:id="rId19"/>
    <p:sldId id="281" r:id="rId20"/>
    <p:sldId id="267" r:id="rId21"/>
    <p:sldId id="269" r:id="rId22"/>
    <p:sldId id="272" r:id="rId23"/>
    <p:sldId id="274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A67"/>
    <a:srgbClr val="FF6E67"/>
    <a:srgbClr val="32A600"/>
    <a:srgbClr val="AB2495"/>
    <a:srgbClr val="AB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>
        <p:scale>
          <a:sx n="116" d="100"/>
          <a:sy n="116" d="100"/>
        </p:scale>
        <p:origin x="14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4A7-8C8F-0444-B05A-6DE0ED7B35B0}" type="datetimeFigureOut">
              <a:rPr lang="en-US" smtClean="0"/>
              <a:t>5/23/18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63CA-6EF3-434A-8E2F-FF8FCBDA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F647BD-C221-1844-9ED2-A7F7759EF665}" type="datetimeFigureOut">
              <a:rPr lang="en-US" smtClean="0"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Introduction to Python: Day Three	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800599"/>
            <a:ext cx="8491415" cy="157870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Stephanie J. Spielman</a:t>
            </a:r>
          </a:p>
          <a:p>
            <a:endParaRPr lang="en-US" dirty="0" smtClean="0"/>
          </a:p>
          <a:p>
            <a:r>
              <a:rPr lang="en-US" dirty="0" smtClean="0"/>
              <a:t>Big data in biology summer school, 2018</a:t>
            </a:r>
          </a:p>
          <a:p>
            <a:r>
              <a:rPr lang="en-US" dirty="0"/>
              <a:t>Center for computational biology and bioinformatics </a:t>
            </a:r>
          </a:p>
          <a:p>
            <a:r>
              <a:rPr lang="en-US" dirty="0" smtClean="0"/>
              <a:t>University of Texas at </a:t>
            </a:r>
            <a:r>
              <a:rPr lang="en-US" dirty="0" err="1" smtClean="0"/>
              <a:t>austin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74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Testing, but fancier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8" y="1725223"/>
            <a:ext cx="86868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def triangle_area(l, w):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area = l*w/ 2.0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return area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Unit test code</a:t>
            </a:r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truth = 21</a:t>
            </a:r>
          </a:p>
          <a:p>
            <a:r>
              <a:rPr lang="en-US" sz="2000" dirty="0" smtClean="0">
                <a:latin typeface="Monaco"/>
                <a:cs typeface="Monaco"/>
              </a:rPr>
              <a:t>l = 7</a:t>
            </a:r>
          </a:p>
          <a:p>
            <a:r>
              <a:rPr lang="en-US" sz="2000" dirty="0" smtClean="0">
                <a:latin typeface="Monaco"/>
                <a:cs typeface="Monaco"/>
              </a:rPr>
              <a:t>w = 6</a:t>
            </a:r>
          </a:p>
          <a:p>
            <a:endParaRPr lang="en-US" sz="2000" b="1" dirty="0" smtClean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sz="2000" b="1" dirty="0" smtClean="0">
                <a:solidFill>
                  <a:schemeClr val="accent5"/>
                </a:solidFill>
                <a:latin typeface="Monaco"/>
                <a:cs typeface="Monaco"/>
              </a:rPr>
              <a:t>assert(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</a:rPr>
              <a:t>triangle_area</a:t>
            </a:r>
            <a:r>
              <a:rPr lang="en-US" sz="2000" dirty="0" smtClean="0">
                <a:latin typeface="Monaco"/>
                <a:cs typeface="Monaco"/>
              </a:rPr>
              <a:t>(l, w) == truth</a:t>
            </a:r>
            <a:r>
              <a:rPr lang="en-US" sz="2000" b="1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 smtClean="0">
                <a:latin typeface="Monaco"/>
                <a:cs typeface="Monaco"/>
              </a:rPr>
              <a:t>, "Triangle fail."</a:t>
            </a:r>
            <a:endParaRPr lang="en-US" sz="2000" b="1" dirty="0" smtClean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If assertion FAILS,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prints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statement and </a:t>
            </a:r>
            <a:r>
              <a:rPr lang="en-US" sz="20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script immediately exits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endParaRPr lang="en-US" sz="2000" dirty="0" smtClean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66166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Scope: the portion of your code where a certain variable/function exists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 Python, scope is basically top-to-bottom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Punch-line: define functions at the *top* of your script!</a:t>
            </a:r>
          </a:p>
        </p:txBody>
      </p:sp>
    </p:spTree>
    <p:extLst>
      <p:ext uri="{BB962C8B-B14F-4D97-AF65-F5344CB8AC3E}">
        <p14:creationId xmlns:p14="http://schemas.microsoft.com/office/powerpoint/2010/main" val="10001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don't need to return anything!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534" y="1727554"/>
            <a:ext cx="870010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Monaco"/>
                <a:cs typeface="Monaco"/>
              </a:rPr>
              <a:t>def</a:t>
            </a:r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err="1">
                <a:latin typeface="Monaco"/>
                <a:cs typeface="Monaco"/>
              </a:rPr>
              <a:t>square_cube</a:t>
            </a:r>
            <a:r>
              <a:rPr lang="en-US" dirty="0">
                <a:latin typeface="Monaco"/>
                <a:cs typeface="Monaco"/>
              </a:rPr>
              <a:t>(x):</a:t>
            </a:r>
          </a:p>
          <a:p>
            <a:r>
              <a:rPr lang="en-US" dirty="0">
                <a:latin typeface="Monaco"/>
                <a:cs typeface="Monaco"/>
              </a:rPr>
              <a:t>	square = x**2</a:t>
            </a:r>
          </a:p>
          <a:p>
            <a:r>
              <a:rPr lang="en-US" dirty="0">
                <a:latin typeface="Monaco"/>
                <a:cs typeface="Monaco"/>
              </a:rPr>
              <a:t>	cube   = x**3</a:t>
            </a:r>
          </a:p>
          <a:p>
            <a:pPr lvl="1"/>
            <a:r>
              <a:rPr lang="en-US" dirty="0">
                <a:latin typeface="Monaco"/>
                <a:cs typeface="Monaco"/>
              </a:rPr>
              <a:t>print(x, "squared is", square, </a:t>
            </a:r>
            <a:r>
              <a:rPr lang="en-US" dirty="0" smtClean="0">
                <a:latin typeface="Monaco"/>
                <a:cs typeface="Monaco"/>
              </a:rPr>
              <a:t>"and</a:t>
            </a:r>
            <a:r>
              <a:rPr lang="en-US" dirty="0">
                <a:latin typeface="Monaco"/>
                <a:cs typeface="Monaco"/>
              </a:rPr>
              <a:t>", x, "cubed is", cube)</a:t>
            </a:r>
          </a:p>
          <a:p>
            <a:pPr lvl="1"/>
            <a:endParaRPr lang="en-US" dirty="0">
              <a:latin typeface="Monaco"/>
              <a:cs typeface="Monaco"/>
            </a:endParaRPr>
          </a:p>
          <a:p>
            <a:pPr lvl="1"/>
            <a:endParaRPr lang="en-US" dirty="0">
              <a:latin typeface="Monaco"/>
              <a:cs typeface="Monaco"/>
            </a:endParaRPr>
          </a:p>
          <a:p>
            <a:pPr lvl="1"/>
            <a:endParaRPr lang="en-US" dirty="0" smtClean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Simply call the function</a:t>
            </a:r>
          </a:p>
          <a:p>
            <a:r>
              <a:rPr lang="en-US" dirty="0">
                <a:latin typeface="Monaco"/>
                <a:cs typeface="Monaco"/>
              </a:rPr>
              <a:t>square_cube(3)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3 squared is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and 3 cubed is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27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lvl="1"/>
            <a:r>
              <a:rPr lang="en-US" dirty="0">
                <a:latin typeface="Monaco"/>
                <a:cs typeface="Monaco"/>
              </a:rPr>
              <a:t/>
            </a:r>
            <a:br>
              <a:rPr lang="en-US" dirty="0">
                <a:latin typeface="Monaco"/>
                <a:cs typeface="Monaco"/>
              </a:rPr>
            </a:br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What if you try to save a returned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value when none exists?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a = </a:t>
            </a:r>
            <a:r>
              <a:rPr lang="en-US" dirty="0" err="1">
                <a:latin typeface="Monaco"/>
                <a:cs typeface="Monaco"/>
              </a:rPr>
              <a:t>square_cube</a:t>
            </a:r>
            <a:r>
              <a:rPr lang="en-US" dirty="0">
                <a:latin typeface="Monaco"/>
                <a:cs typeface="Monaco"/>
              </a:rPr>
              <a:t>(3)</a:t>
            </a:r>
          </a:p>
          <a:p>
            <a:r>
              <a:rPr lang="en-US" dirty="0" smtClean="0">
                <a:latin typeface="Monaco"/>
                <a:cs typeface="Monaco"/>
              </a:rPr>
              <a:t>print(a)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None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lvl="1"/>
            <a:endParaRPr lang="en-US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25841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multiple values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27554"/>
            <a:ext cx="83384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Monaco"/>
                <a:cs typeface="Monaco"/>
              </a:rPr>
              <a:t>def</a:t>
            </a:r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err="1">
                <a:latin typeface="Monaco"/>
                <a:cs typeface="Monaco"/>
              </a:rPr>
              <a:t>square_cube</a:t>
            </a:r>
            <a:r>
              <a:rPr lang="en-US" dirty="0">
                <a:latin typeface="Monaco"/>
                <a:cs typeface="Monaco"/>
              </a:rPr>
              <a:t>(x):</a:t>
            </a:r>
          </a:p>
          <a:p>
            <a:r>
              <a:rPr lang="en-US" dirty="0">
                <a:latin typeface="Monaco"/>
                <a:cs typeface="Monaco"/>
              </a:rPr>
              <a:t>	square = x**2</a:t>
            </a:r>
          </a:p>
          <a:p>
            <a:r>
              <a:rPr lang="en-US" dirty="0">
                <a:latin typeface="Monaco"/>
                <a:cs typeface="Monaco"/>
              </a:rPr>
              <a:t>	cube   = x**3</a:t>
            </a:r>
          </a:p>
          <a:p>
            <a:r>
              <a:rPr lang="en-US" dirty="0">
                <a:latin typeface="Monaco"/>
                <a:cs typeface="Monaco"/>
              </a:rPr>
              <a:t>	return square, cube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separate values with a comma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s, c = square_cube(5)</a:t>
            </a:r>
          </a:p>
          <a:p>
            <a:r>
              <a:rPr lang="en-US" dirty="0" smtClean="0">
                <a:latin typeface="Monaco"/>
                <a:cs typeface="Monaco"/>
              </a:rPr>
              <a:t>print(s)</a:t>
            </a:r>
          </a:p>
          <a:p>
            <a:r>
              <a:rPr lang="en-US" dirty="0" smtClean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A6A6A6"/>
                </a:solidFill>
                <a:latin typeface="Monaco"/>
                <a:cs typeface="Monaco"/>
              </a:rPr>
              <a:t>25</a:t>
            </a:r>
            <a:endParaRPr lang="en-US" dirty="0">
              <a:solidFill>
                <a:srgbClr val="A6A6A6"/>
              </a:solidFill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print(c)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A6A6A6"/>
                </a:solidFill>
                <a:latin typeface="Monaco"/>
                <a:cs typeface="Monaco"/>
              </a:rPr>
              <a:t>125</a:t>
            </a:r>
          </a:p>
          <a:p>
            <a:endParaRPr lang="en-US" dirty="0" smtClean="0">
              <a:solidFill>
                <a:srgbClr val="A6A6A6"/>
              </a:solidFill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answer = square_cube(5)</a:t>
            </a:r>
          </a:p>
          <a:p>
            <a:r>
              <a:rPr lang="en-US" dirty="0" smtClean="0">
                <a:latin typeface="Monaco"/>
                <a:cs typeface="Monaco"/>
              </a:rPr>
              <a:t>print(answer[0])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A6A6A6"/>
                </a:solidFill>
                <a:latin typeface="Monaco"/>
                <a:cs typeface="Monaco"/>
              </a:rPr>
              <a:t>25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print(answer[1])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rgbClr val="A6A6A6"/>
                </a:solidFill>
                <a:latin typeface="Monaco"/>
                <a:cs typeface="Monaco"/>
              </a:rPr>
              <a:t>125</a:t>
            </a:r>
            <a:endParaRPr lang="en-US" dirty="0">
              <a:solidFill>
                <a:srgbClr val="A6A6A6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71141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 smtClean="0"/>
              <a:t>exercise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and writing files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Python does not deal with files directly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We interact with files via special variables, called </a:t>
            </a:r>
            <a:r>
              <a:rPr lang="en-US" b="1" dirty="0" smtClean="0"/>
              <a:t>handles</a:t>
            </a:r>
          </a:p>
          <a:p>
            <a:pPr marL="914400" lvl="1" indent="-457200">
              <a:buFont typeface="Arial"/>
              <a:buChar char="•"/>
            </a:pPr>
            <a:endParaRPr lang="en-US" b="1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Interact with files in 3 main </a:t>
            </a:r>
            <a:r>
              <a:rPr lang="en-US" i="1" dirty="0" smtClean="0"/>
              <a:t>modes</a:t>
            </a:r>
            <a:r>
              <a:rPr lang="en-US" dirty="0" smtClean="0"/>
              <a:t>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Read-only (</a:t>
            </a:r>
            <a:r>
              <a:rPr lang="en-US" dirty="0" smtClean="0">
                <a:latin typeface="Monaco"/>
                <a:cs typeface="Monaco"/>
              </a:rPr>
              <a:t>"r"</a:t>
            </a:r>
            <a:r>
              <a:rPr lang="en-US" dirty="0" smtClean="0"/>
              <a:t>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Write-only (</a:t>
            </a:r>
            <a:r>
              <a:rPr lang="en-US" dirty="0" smtClean="0">
                <a:latin typeface="Monaco"/>
                <a:cs typeface="Monaco"/>
              </a:rPr>
              <a:t>"w"</a:t>
            </a:r>
            <a:r>
              <a:rPr lang="en-US" dirty="0" smtClean="0"/>
              <a:t>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Append (</a:t>
            </a:r>
            <a:r>
              <a:rPr lang="en-US" dirty="0" smtClean="0">
                <a:latin typeface="Monaco"/>
                <a:cs typeface="Monaco"/>
              </a:rPr>
              <a:t>"a"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533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files for reading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727554"/>
            <a:ext cx="83384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Name of file to open</a:t>
            </a:r>
          </a:p>
          <a:p>
            <a:r>
              <a:rPr lang="en-US" dirty="0" smtClean="0">
                <a:latin typeface="Monaco"/>
                <a:cs typeface="Monaco"/>
              </a:rPr>
              <a:t>filename = "my_file_with_important_stuff.txt"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Open the file into a handle with the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.open()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function</a:t>
            </a:r>
          </a:p>
          <a:p>
            <a:r>
              <a:rPr lang="en-US" dirty="0" smtClean="0">
                <a:latin typeface="Monaco"/>
                <a:cs typeface="Monaco"/>
              </a:rPr>
              <a:t>file_handle = 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open</a:t>
            </a:r>
            <a:r>
              <a:rPr lang="en-US" dirty="0" smtClean="0">
                <a:latin typeface="Monaco"/>
                <a:cs typeface="Monaco"/>
              </a:rPr>
              <a:t>(filename, "r")  # two arguments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Read the file contents with the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.read()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method</a:t>
            </a:r>
          </a:p>
          <a:p>
            <a:r>
              <a:rPr lang="en-US" dirty="0" smtClean="0">
                <a:latin typeface="Monaco"/>
                <a:cs typeface="Monaco"/>
              </a:rPr>
              <a:t>file_contents = file_handle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.read()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Close the file when done with the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.close()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method (!!!)</a:t>
            </a:r>
          </a:p>
          <a:p>
            <a:r>
              <a:rPr lang="en-US" dirty="0" smtClean="0">
                <a:latin typeface="Monaco"/>
                <a:cs typeface="Monaco"/>
              </a:rPr>
              <a:t>file_handle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.close()</a:t>
            </a: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err="1" smtClean="0">
                <a:latin typeface="Monaco"/>
                <a:cs typeface="Monaco"/>
              </a:rPr>
              <a:t>file_contents</a:t>
            </a:r>
            <a:r>
              <a:rPr lang="en-US" dirty="0" smtClean="0">
                <a:latin typeface="Monaco"/>
                <a:cs typeface="Monaco"/>
              </a:rPr>
              <a:t>)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Line 1 of file.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Line 2 of file.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Line 3 of file.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...</a:t>
            </a:r>
          </a:p>
          <a:p>
            <a:endParaRPr lang="en-US" dirty="0" smtClean="0">
              <a:latin typeface="Monaco"/>
              <a:cs typeface="Monaco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3264140" y="5086731"/>
            <a:ext cx="437205" cy="1534406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01345" y="5470527"/>
            <a:ext cx="4375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DC5924"/>
                </a:solidFill>
              </a:rPr>
              <a:t>The entire body of the file, as a </a:t>
            </a:r>
            <a:r>
              <a:rPr lang="en-US" sz="1600" b="1" dirty="0" smtClean="0">
                <a:solidFill>
                  <a:srgbClr val="DC5924"/>
                </a:solidFill>
              </a:rPr>
              <a:t>single string</a:t>
            </a:r>
            <a:r>
              <a:rPr lang="en-US" sz="1600" dirty="0" smtClean="0">
                <a:solidFill>
                  <a:srgbClr val="DC5924"/>
                </a:solidFill>
              </a:rPr>
              <a:t>!</a:t>
            </a:r>
            <a:endParaRPr lang="en-US" sz="1600" dirty="0">
              <a:solidFill>
                <a:srgbClr val="DC59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lines in a 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Monaco"/>
                <a:cs typeface="Monaco"/>
              </a:rPr>
              <a:t>filename = "</a:t>
            </a:r>
            <a:r>
              <a:rPr lang="en-US" sz="1700" dirty="0" err="1" smtClean="0">
                <a:latin typeface="Monaco"/>
                <a:cs typeface="Monaco"/>
              </a:rPr>
              <a:t>my_file_with_important_stuff.txt</a:t>
            </a:r>
            <a:r>
              <a:rPr lang="en-US" sz="1700" dirty="0" smtClean="0">
                <a:latin typeface="Monaco"/>
                <a:cs typeface="Monaco"/>
              </a:rPr>
              <a:t>"</a:t>
            </a:r>
            <a:endParaRPr lang="en-US" sz="1700" dirty="0">
              <a:latin typeface="Monaco"/>
              <a:cs typeface="Monaco"/>
            </a:endParaRPr>
          </a:p>
          <a:p>
            <a:r>
              <a:rPr lang="en-US" sz="1700" dirty="0" smtClean="0">
                <a:latin typeface="Monaco"/>
                <a:cs typeface="Monaco"/>
              </a:rPr>
              <a:t>file_handle = open(filename, "r")</a:t>
            </a:r>
          </a:p>
          <a:p>
            <a:r>
              <a:rPr lang="en-US" sz="1700" dirty="0" smtClean="0">
                <a:latin typeface="Monaco"/>
                <a:cs typeface="Monaco"/>
              </a:rPr>
              <a:t>file_contents = file_handle.read()</a:t>
            </a:r>
          </a:p>
          <a:p>
            <a:r>
              <a:rPr lang="en-US" sz="1700" dirty="0" smtClean="0">
                <a:latin typeface="Monaco"/>
                <a:cs typeface="Monaco"/>
              </a:rPr>
              <a:t>file_handle.close()</a:t>
            </a:r>
          </a:p>
          <a:p>
            <a:endParaRPr lang="en-US" sz="1700" dirty="0" smtClean="0">
              <a:latin typeface="Monaco"/>
              <a:cs typeface="Monaco"/>
            </a:endParaRPr>
          </a:p>
          <a:p>
            <a:r>
              <a:rPr lang="en-US" sz="17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We can convert file_contents to a list using </a:t>
            </a:r>
            <a:r>
              <a:rPr lang="en-US" sz="17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.split()</a:t>
            </a:r>
            <a:endParaRPr lang="en-US" sz="1700" i="1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1700" dirty="0" smtClean="0">
                <a:latin typeface="Monaco"/>
                <a:cs typeface="Monaco"/>
              </a:rPr>
              <a:t>file_contents_list = file_contents</a:t>
            </a:r>
            <a:r>
              <a:rPr lang="en-US" sz="1700" dirty="0" smtClean="0">
                <a:solidFill>
                  <a:schemeClr val="accent5"/>
                </a:solidFill>
                <a:latin typeface="Monaco"/>
                <a:cs typeface="Monaco"/>
              </a:rPr>
              <a:t>.split(</a:t>
            </a:r>
            <a:r>
              <a:rPr lang="en-US" sz="1700" dirty="0" smtClean="0">
                <a:solidFill>
                  <a:srgbClr val="FF0A67"/>
                </a:solidFill>
                <a:latin typeface="Monaco"/>
                <a:cs typeface="Monaco"/>
              </a:rPr>
              <a:t>"\n"</a:t>
            </a:r>
            <a:r>
              <a:rPr lang="en-US" sz="17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1700" dirty="0" smtClean="0">
                <a:latin typeface="Monaco"/>
                <a:cs typeface="Monaco"/>
              </a:rPr>
              <a:t>  # or \r</a:t>
            </a:r>
          </a:p>
          <a:p>
            <a:endParaRPr lang="en-US" sz="1700" dirty="0">
              <a:latin typeface="Monaco"/>
              <a:cs typeface="Monaco"/>
            </a:endParaRPr>
          </a:p>
          <a:p>
            <a:r>
              <a:rPr lang="en-US" sz="1700" dirty="0" smtClean="0">
                <a:latin typeface="Monaco"/>
                <a:cs typeface="Monaco"/>
              </a:rPr>
              <a:t>print(</a:t>
            </a:r>
            <a:r>
              <a:rPr lang="en-US" sz="1700" dirty="0" err="1" smtClean="0">
                <a:latin typeface="Monaco"/>
                <a:cs typeface="Monaco"/>
              </a:rPr>
              <a:t>file_contents_list</a:t>
            </a:r>
            <a:r>
              <a:rPr lang="en-US" sz="1700" dirty="0" smtClean="0">
                <a:latin typeface="Monaco"/>
                <a:cs typeface="Monaco"/>
              </a:rPr>
              <a:t>)</a:t>
            </a:r>
            <a:endParaRPr lang="en-US" sz="1700" dirty="0">
              <a:latin typeface="Monaco"/>
              <a:cs typeface="Monaco"/>
            </a:endParaRPr>
          </a:p>
          <a:p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["Line 1 of file</a:t>
            </a:r>
            <a:r>
              <a:rPr lang="en-US" sz="17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.", </a:t>
            </a:r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"Line 2 of file</a:t>
            </a:r>
            <a:r>
              <a:rPr lang="en-US" sz="17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.", </a:t>
            </a:r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"Line 3 of </a:t>
            </a:r>
            <a:r>
              <a:rPr lang="en-US" sz="17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file.", ...]</a:t>
            </a:r>
          </a:p>
          <a:p>
            <a:endParaRPr lang="en-US" sz="17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17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</a:t>
            </a:r>
            <a:r>
              <a:rPr lang="en-US" sz="17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"Better" </a:t>
            </a:r>
            <a:r>
              <a:rPr lang="en-US" sz="17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option: use the </a:t>
            </a:r>
            <a:r>
              <a:rPr lang="en-US" sz="17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</a:t>
            </a:r>
            <a:r>
              <a:rPr lang="en-US" sz="1700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readlines</a:t>
            </a:r>
            <a:r>
              <a:rPr lang="en-US" sz="17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() </a:t>
            </a:r>
            <a:r>
              <a:rPr lang="en-US" sz="17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method</a:t>
            </a:r>
            <a:endParaRPr lang="en-US" sz="17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1700" dirty="0" err="1">
                <a:latin typeface="Monaco"/>
                <a:cs typeface="Monaco"/>
              </a:rPr>
              <a:t>file_handle</a:t>
            </a:r>
            <a:r>
              <a:rPr lang="en-US" sz="1700" dirty="0">
                <a:latin typeface="Monaco"/>
                <a:cs typeface="Monaco"/>
              </a:rPr>
              <a:t> = open(filename, "r")</a:t>
            </a:r>
          </a:p>
          <a:p>
            <a:r>
              <a:rPr lang="en-US" sz="1700" dirty="0" err="1">
                <a:latin typeface="Monaco"/>
                <a:cs typeface="Monaco"/>
              </a:rPr>
              <a:t>file_lines</a:t>
            </a:r>
            <a:r>
              <a:rPr lang="en-US" sz="1700" dirty="0">
                <a:latin typeface="Monaco"/>
                <a:cs typeface="Monaco"/>
              </a:rPr>
              <a:t> = </a:t>
            </a:r>
            <a:r>
              <a:rPr lang="en-US" sz="1700" dirty="0" err="1">
                <a:latin typeface="Monaco"/>
                <a:cs typeface="Monaco"/>
              </a:rPr>
              <a:t>file_handle</a:t>
            </a:r>
            <a:r>
              <a:rPr lang="en-US" sz="1700" dirty="0" err="1">
                <a:solidFill>
                  <a:srgbClr val="DC5924"/>
                </a:solidFill>
                <a:latin typeface="Monaco"/>
                <a:cs typeface="Monaco"/>
              </a:rPr>
              <a:t>.readlines</a:t>
            </a:r>
            <a:r>
              <a:rPr lang="en-US" sz="1700" dirty="0">
                <a:solidFill>
                  <a:srgbClr val="DC5924"/>
                </a:solidFill>
                <a:latin typeface="Monaco"/>
                <a:cs typeface="Monaco"/>
              </a:rPr>
              <a:t>()</a:t>
            </a:r>
          </a:p>
          <a:p>
            <a:r>
              <a:rPr lang="en-US" sz="1700" dirty="0" err="1">
                <a:latin typeface="Monaco"/>
                <a:cs typeface="Monaco"/>
              </a:rPr>
              <a:t>file_handle.close</a:t>
            </a:r>
            <a:r>
              <a:rPr lang="en-US" sz="1700" dirty="0">
                <a:latin typeface="Monaco"/>
                <a:cs typeface="Monaco"/>
              </a:rPr>
              <a:t>()</a:t>
            </a:r>
          </a:p>
          <a:p>
            <a:endParaRPr lang="en-US" sz="1700" dirty="0">
              <a:latin typeface="Monaco"/>
              <a:cs typeface="Monaco"/>
            </a:endParaRPr>
          </a:p>
          <a:p>
            <a:r>
              <a:rPr lang="en-US" sz="1700" dirty="0" smtClean="0">
                <a:latin typeface="Monaco"/>
                <a:cs typeface="Monaco"/>
              </a:rPr>
              <a:t>print(</a:t>
            </a:r>
            <a:r>
              <a:rPr lang="en-US" sz="1700" dirty="0" err="1" smtClean="0">
                <a:latin typeface="Monaco"/>
                <a:cs typeface="Monaco"/>
              </a:rPr>
              <a:t>file_lines</a:t>
            </a:r>
            <a:r>
              <a:rPr lang="en-US" sz="1700" dirty="0" smtClean="0">
                <a:latin typeface="Monaco"/>
                <a:cs typeface="Monaco"/>
              </a:rPr>
              <a:t>)</a:t>
            </a:r>
            <a:endParaRPr lang="en-US" sz="1700" dirty="0">
              <a:latin typeface="Monaco"/>
              <a:cs typeface="Monaco"/>
            </a:endParaRPr>
          </a:p>
          <a:p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["Line 1 of file.\n", "Line 2 of file.\n", "Line 3 of 	file.\n", ...]</a:t>
            </a:r>
          </a:p>
          <a:p>
            <a:endParaRPr lang="en-US" sz="1700" dirty="0" smtClean="0">
              <a:latin typeface="Monaco"/>
              <a:cs typeface="Monaco"/>
            </a:endParaRPr>
          </a:p>
          <a:p>
            <a:endParaRPr lang="en-US" sz="17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47748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large files, avoid saving content to memory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onaco"/>
                <a:cs typeface="Monaco"/>
              </a:rPr>
              <a:t>filename = "</a:t>
            </a:r>
            <a:r>
              <a:rPr lang="en-US" sz="2000" dirty="0" err="1" smtClean="0">
                <a:latin typeface="Monaco"/>
                <a:cs typeface="Monaco"/>
              </a:rPr>
              <a:t>my_file_with_important_stuff.txt</a:t>
            </a:r>
            <a:r>
              <a:rPr lang="en-US" sz="2000" dirty="0" smtClean="0">
                <a:latin typeface="Monaco"/>
                <a:cs typeface="Monaco"/>
              </a:rPr>
              <a:t>"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file_handle = open(filename, "r")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Loop over handle while the file is still open</a:t>
            </a:r>
          </a:p>
          <a:p>
            <a:r>
              <a:rPr lang="en-US" sz="2000" dirty="0" smtClean="0">
                <a:latin typeface="Monaco"/>
                <a:cs typeface="Monaco"/>
              </a:rPr>
              <a:t>for line in </a:t>
            </a:r>
            <a:r>
              <a:rPr lang="en-US" sz="2000" dirty="0" err="1" smtClean="0">
                <a:latin typeface="Monaco"/>
                <a:cs typeface="Monaco"/>
              </a:rPr>
              <a:t>file_handle</a:t>
            </a:r>
            <a:r>
              <a:rPr lang="en-US" sz="2000" dirty="0" smtClean="0">
                <a:latin typeface="Monaco"/>
                <a:cs typeface="Monaco"/>
              </a:rPr>
              <a:t>: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print(line)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>
                <a:solidFill>
                  <a:srgbClr val="A6A6A6"/>
                </a:solidFill>
                <a:latin typeface="Monaco"/>
                <a:cs typeface="Monaco"/>
              </a:rPr>
              <a:t>Line 1 of file.</a:t>
            </a:r>
          </a:p>
          <a:p>
            <a:r>
              <a:rPr lang="en-US" sz="2000" dirty="0" smtClean="0">
                <a:solidFill>
                  <a:srgbClr val="A6A6A6"/>
                </a:solidFill>
                <a:latin typeface="Monaco"/>
                <a:cs typeface="Monaco"/>
              </a:rPr>
              <a:t>Line </a:t>
            </a:r>
            <a:r>
              <a:rPr lang="en-US" sz="2000" dirty="0">
                <a:solidFill>
                  <a:srgbClr val="A6A6A6"/>
                </a:solidFill>
                <a:latin typeface="Monaco"/>
                <a:cs typeface="Monaco"/>
              </a:rPr>
              <a:t>2 of file.</a:t>
            </a:r>
          </a:p>
          <a:p>
            <a:r>
              <a:rPr lang="en-US" sz="2000" dirty="0" smtClean="0">
                <a:solidFill>
                  <a:srgbClr val="A6A6A6"/>
                </a:solidFill>
                <a:latin typeface="Monaco"/>
                <a:cs typeface="Monaco"/>
              </a:rPr>
              <a:t>Line </a:t>
            </a:r>
            <a:r>
              <a:rPr lang="en-US" sz="2000" dirty="0">
                <a:solidFill>
                  <a:srgbClr val="A6A6A6"/>
                </a:solidFill>
                <a:latin typeface="Monaco"/>
                <a:cs typeface="Monaco"/>
              </a:rPr>
              <a:t>3 of file.</a:t>
            </a:r>
          </a:p>
          <a:p>
            <a:r>
              <a:rPr lang="en-US" sz="2000" dirty="0" smtClean="0">
                <a:solidFill>
                  <a:srgbClr val="A6A6A6"/>
                </a:solidFill>
                <a:latin typeface="Monaco"/>
                <a:cs typeface="Monaco"/>
              </a:rPr>
              <a:t>...</a:t>
            </a:r>
            <a:endParaRPr lang="en-US" sz="2000" dirty="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err="1" smtClean="0">
                <a:latin typeface="Monaco"/>
                <a:cs typeface="Monaco"/>
              </a:rPr>
              <a:t>file_handle.close</a:t>
            </a:r>
            <a:r>
              <a:rPr lang="en-US" sz="2000" dirty="0" smtClean="0">
                <a:latin typeface="Monaco"/>
                <a:cs typeface="Monaco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712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more than once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latin typeface="Monaco"/>
                <a:cs typeface="Monaco"/>
              </a:rPr>
              <a:t>file_handle</a:t>
            </a:r>
            <a:r>
              <a:rPr lang="en-US" sz="1500" dirty="0" smtClean="0">
                <a:latin typeface="Monaco"/>
                <a:cs typeface="Monaco"/>
              </a:rPr>
              <a:t> = open(filename, "r")</a:t>
            </a:r>
            <a:endParaRPr lang="en-US" sz="1500" dirty="0">
              <a:latin typeface="Monaco"/>
              <a:cs typeface="Monaco"/>
            </a:endParaRPr>
          </a:p>
          <a:p>
            <a:r>
              <a:rPr lang="en-US" sz="1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Loop over handle while the file is still open</a:t>
            </a:r>
          </a:p>
          <a:p>
            <a:r>
              <a:rPr lang="en-US" sz="1500" dirty="0" smtClean="0">
                <a:latin typeface="Monaco"/>
                <a:cs typeface="Monaco"/>
              </a:rPr>
              <a:t>for line in </a:t>
            </a:r>
            <a:r>
              <a:rPr lang="en-US" sz="1500" dirty="0" err="1" smtClean="0">
                <a:latin typeface="Monaco"/>
                <a:cs typeface="Monaco"/>
              </a:rPr>
              <a:t>file_handle</a:t>
            </a:r>
            <a:r>
              <a:rPr lang="en-US" sz="1500" dirty="0" smtClean="0">
                <a:latin typeface="Monaco"/>
                <a:cs typeface="Monaco"/>
              </a:rPr>
              <a:t>:</a:t>
            </a:r>
          </a:p>
          <a:p>
            <a:r>
              <a:rPr lang="en-US" sz="1500" dirty="0">
                <a:latin typeface="Monaco"/>
                <a:cs typeface="Monaco"/>
              </a:rPr>
              <a:t>	</a:t>
            </a:r>
            <a:r>
              <a:rPr lang="en-US" sz="1500" dirty="0" smtClean="0">
                <a:latin typeface="Monaco"/>
                <a:cs typeface="Monaco"/>
              </a:rPr>
              <a:t>print(line)</a:t>
            </a:r>
          </a:p>
          <a:p>
            <a:endParaRPr lang="en-US" sz="1500" dirty="0" smtClean="0">
              <a:latin typeface="Monaco"/>
              <a:cs typeface="Monaco"/>
            </a:endParaRP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Line 1 of file.</a:t>
            </a:r>
          </a:p>
          <a:p>
            <a:r>
              <a:rPr lang="en-US" sz="1200" dirty="0" smtClean="0">
                <a:solidFill>
                  <a:srgbClr val="A6A6A6"/>
                </a:solidFill>
                <a:latin typeface="Monaco"/>
                <a:cs typeface="Monaco"/>
              </a:rPr>
              <a:t>Line </a:t>
            </a:r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2 of file.</a:t>
            </a:r>
          </a:p>
          <a:p>
            <a:r>
              <a:rPr lang="en-US" sz="1200" dirty="0" smtClean="0">
                <a:solidFill>
                  <a:srgbClr val="A6A6A6"/>
                </a:solidFill>
                <a:latin typeface="Monaco"/>
                <a:cs typeface="Monaco"/>
              </a:rPr>
              <a:t>Line </a:t>
            </a:r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3 of file.</a:t>
            </a:r>
          </a:p>
          <a:p>
            <a:r>
              <a:rPr lang="en-US" sz="1200" dirty="0" smtClean="0">
                <a:solidFill>
                  <a:srgbClr val="A6A6A6"/>
                </a:solidFill>
                <a:latin typeface="Monaco"/>
                <a:cs typeface="Monaco"/>
              </a:rPr>
              <a:t>...</a:t>
            </a:r>
            <a:endParaRPr lang="en-US" sz="1200" dirty="0" smtClean="0">
              <a:latin typeface="Monaco"/>
              <a:cs typeface="Monaco"/>
            </a:endParaRPr>
          </a:p>
          <a:p>
            <a:endParaRPr lang="en-US" sz="1500" dirty="0" smtClean="0">
              <a:latin typeface="Monaco"/>
              <a:cs typeface="Monaco"/>
            </a:endParaRPr>
          </a:p>
          <a:p>
            <a:r>
              <a:rPr lang="en-US" sz="1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Looping again yields NO OUTPUT</a:t>
            </a:r>
          </a:p>
          <a:p>
            <a:r>
              <a:rPr lang="en-US" sz="1500" dirty="0" smtClean="0">
                <a:latin typeface="Monaco"/>
                <a:cs typeface="Monaco"/>
              </a:rPr>
              <a:t>for line in </a:t>
            </a:r>
            <a:r>
              <a:rPr lang="en-US" sz="1500" dirty="0" err="1" smtClean="0">
                <a:latin typeface="Monaco"/>
                <a:cs typeface="Monaco"/>
              </a:rPr>
              <a:t>file_handle</a:t>
            </a:r>
            <a:r>
              <a:rPr lang="en-US" sz="1500" dirty="0" smtClean="0">
                <a:latin typeface="Monaco"/>
                <a:cs typeface="Monaco"/>
              </a:rPr>
              <a:t>:</a:t>
            </a:r>
          </a:p>
          <a:p>
            <a:r>
              <a:rPr lang="en-US" sz="1500" dirty="0">
                <a:latin typeface="Monaco"/>
                <a:cs typeface="Monaco"/>
              </a:rPr>
              <a:t>	</a:t>
            </a:r>
            <a:r>
              <a:rPr lang="en-US" sz="1500" dirty="0" smtClean="0">
                <a:latin typeface="Monaco"/>
                <a:cs typeface="Monaco"/>
              </a:rPr>
              <a:t>print(line)</a:t>
            </a:r>
          </a:p>
          <a:p>
            <a:endParaRPr lang="en-US" sz="1500" dirty="0">
              <a:latin typeface="Monaco"/>
              <a:cs typeface="Monaco"/>
            </a:endParaRPr>
          </a:p>
          <a:p>
            <a:r>
              <a:rPr lang="en-US" sz="1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To go again, use .seek(&lt;line number&gt;)</a:t>
            </a:r>
          </a:p>
          <a:p>
            <a:r>
              <a:rPr lang="en-US" sz="1500" dirty="0" err="1" smtClean="0">
                <a:latin typeface="Monaco"/>
                <a:cs typeface="Monaco"/>
              </a:rPr>
              <a:t>file_handle</a:t>
            </a:r>
            <a:r>
              <a:rPr lang="en-US" sz="1500" dirty="0" err="1" smtClean="0">
                <a:solidFill>
                  <a:schemeClr val="accent5"/>
                </a:solidFill>
                <a:latin typeface="Monaco"/>
                <a:cs typeface="Monaco"/>
              </a:rPr>
              <a:t>.seek</a:t>
            </a:r>
            <a:r>
              <a:rPr lang="en-US" sz="1500" dirty="0" smtClean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1500" dirty="0" smtClean="0">
                <a:latin typeface="Monaco"/>
                <a:cs typeface="Monaco"/>
              </a:rPr>
              <a:t>0</a:t>
            </a:r>
            <a:r>
              <a:rPr lang="en-US" sz="1500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r>
              <a:rPr lang="en-US" sz="1500" dirty="0" smtClean="0">
                <a:latin typeface="Monaco"/>
                <a:cs typeface="Monaco"/>
              </a:rPr>
              <a:t>for line in </a:t>
            </a:r>
            <a:r>
              <a:rPr lang="en-US" sz="1500" dirty="0" err="1" smtClean="0">
                <a:latin typeface="Monaco"/>
                <a:cs typeface="Monaco"/>
              </a:rPr>
              <a:t>file_handle</a:t>
            </a:r>
            <a:r>
              <a:rPr lang="en-US" sz="1500" dirty="0" smtClean="0">
                <a:latin typeface="Monaco"/>
                <a:cs typeface="Monaco"/>
              </a:rPr>
              <a:t>:</a:t>
            </a:r>
          </a:p>
          <a:p>
            <a:r>
              <a:rPr lang="en-US" sz="1500" dirty="0">
                <a:latin typeface="Monaco"/>
                <a:cs typeface="Monaco"/>
              </a:rPr>
              <a:t>	print(line)</a:t>
            </a:r>
          </a:p>
          <a:p>
            <a:endParaRPr lang="en-US" sz="1500" dirty="0" smtClean="0">
              <a:latin typeface="Monaco"/>
              <a:cs typeface="Monaco"/>
            </a:endParaRP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Line 1 of file.</a:t>
            </a: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Line 2 of file.</a:t>
            </a: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Line 3 of file.</a:t>
            </a:r>
          </a:p>
          <a:p>
            <a:r>
              <a:rPr lang="en-US" sz="1200" dirty="0" smtClean="0">
                <a:solidFill>
                  <a:srgbClr val="A6A6A6"/>
                </a:solidFill>
                <a:latin typeface="Monaco"/>
                <a:cs typeface="Monaco"/>
              </a:rPr>
              <a:t>...</a:t>
            </a:r>
            <a:endParaRPr lang="en-US" sz="1500" dirty="0">
              <a:latin typeface="Monaco"/>
              <a:cs typeface="Monaco"/>
            </a:endParaRPr>
          </a:p>
          <a:p>
            <a:r>
              <a:rPr lang="en-US" sz="1500" dirty="0" err="1" smtClean="0">
                <a:latin typeface="Monaco"/>
                <a:cs typeface="Monaco"/>
              </a:rPr>
              <a:t>file_handle.close</a:t>
            </a:r>
            <a:r>
              <a:rPr lang="en-US" sz="1500" dirty="0" smtClean="0">
                <a:latin typeface="Monaco"/>
                <a:cs typeface="Monaco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9493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we have learned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Working with several variable types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/>
              <a:t>Integer, float, </a:t>
            </a:r>
            <a:r>
              <a:rPr lang="en-US" dirty="0" err="1"/>
              <a:t>boolean</a:t>
            </a:r>
            <a:r>
              <a:rPr lang="en-US" dirty="0"/>
              <a:t>, string, </a:t>
            </a:r>
            <a:r>
              <a:rPr lang="en-US" dirty="0" smtClean="0"/>
              <a:t>list, dictionary</a:t>
            </a:r>
          </a:p>
          <a:p>
            <a:pPr marL="914400" lvl="1" indent="-457200">
              <a:buFont typeface="Arial" charset="0"/>
              <a:buChar char="•"/>
            </a:pPr>
            <a:endParaRPr lang="en-US" dirty="0" smtClean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Control flow with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if </a:t>
            </a:r>
            <a:r>
              <a:rPr lang="en-US" dirty="0" smtClean="0"/>
              <a:t>and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</a:rPr>
              <a:t>for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Today: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Writing and testing functions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smtClean="0"/>
              <a:t>File input/output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files for writing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727554"/>
            <a:ext cx="83384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Name of file to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open (or to create!)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filename = "my_file_to_write_to.txt"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Open handle for writing with the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.open()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function</a:t>
            </a:r>
          </a:p>
          <a:p>
            <a:r>
              <a:rPr lang="en-US" dirty="0" smtClean="0">
                <a:latin typeface="Monaco"/>
                <a:cs typeface="Monaco"/>
              </a:rPr>
              <a:t>file_handle = 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open</a:t>
            </a:r>
            <a:r>
              <a:rPr lang="en-US" dirty="0" smtClean="0">
                <a:latin typeface="Monaco"/>
                <a:cs typeface="Monaco"/>
              </a:rPr>
              <a:t>(filename, 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"w"</a:t>
            </a:r>
            <a:r>
              <a:rPr lang="en-US" dirty="0" smtClean="0">
                <a:latin typeface="Monaco"/>
                <a:cs typeface="Monaco"/>
              </a:rPr>
              <a:t>)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note the mode!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Write to the file with the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.write()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method</a:t>
            </a:r>
          </a:p>
          <a:p>
            <a:r>
              <a:rPr lang="en-US" dirty="0" smtClean="0">
                <a:latin typeface="Monaco"/>
                <a:cs typeface="Monaco"/>
              </a:rPr>
              <a:t>file_handle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.write(</a:t>
            </a:r>
            <a:r>
              <a:rPr lang="en-US" dirty="0" smtClean="0">
                <a:latin typeface="Monaco"/>
                <a:cs typeface="Monaco"/>
              </a:rPr>
              <a:t>"Line 1 of the file.</a:t>
            </a:r>
            <a:r>
              <a:rPr lang="en-US" dirty="0" smtClean="0">
                <a:solidFill>
                  <a:schemeClr val="tx2"/>
                </a:solidFill>
                <a:latin typeface="Monaco"/>
                <a:cs typeface="Monaco"/>
              </a:rPr>
              <a:t>\n</a:t>
            </a:r>
            <a:r>
              <a:rPr lang="en-US" dirty="0" smtClean="0">
                <a:latin typeface="Monaco"/>
                <a:cs typeface="Monaco"/>
              </a:rPr>
              <a:t>"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r>
              <a:rPr lang="en-US" dirty="0">
                <a:latin typeface="Monaco"/>
                <a:cs typeface="Monaco"/>
              </a:rPr>
              <a:t>file_handle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.write(</a:t>
            </a:r>
            <a:r>
              <a:rPr lang="en-US" dirty="0">
                <a:latin typeface="Monaco"/>
                <a:cs typeface="Monaco"/>
              </a:rPr>
              <a:t>"Line </a:t>
            </a:r>
            <a:r>
              <a:rPr lang="en-US" dirty="0" smtClean="0">
                <a:latin typeface="Monaco"/>
                <a:cs typeface="Monaco"/>
              </a:rPr>
              <a:t>2 </a:t>
            </a:r>
            <a:r>
              <a:rPr lang="en-US" dirty="0">
                <a:latin typeface="Monaco"/>
                <a:cs typeface="Monaco"/>
              </a:rPr>
              <a:t>of the file.</a:t>
            </a:r>
            <a:r>
              <a:rPr lang="en-US" dirty="0">
                <a:solidFill>
                  <a:srgbClr val="D1282E"/>
                </a:solidFill>
                <a:latin typeface="Monaco"/>
                <a:cs typeface="Monaco"/>
              </a:rPr>
              <a:t>\n</a:t>
            </a:r>
            <a:r>
              <a:rPr lang="en-US" dirty="0">
                <a:latin typeface="Monaco"/>
                <a:cs typeface="Monaco"/>
              </a:rPr>
              <a:t>"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Close the file when done with the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.close()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method (!!!)</a:t>
            </a:r>
          </a:p>
          <a:p>
            <a:r>
              <a:rPr lang="en-US" dirty="0" smtClean="0">
                <a:latin typeface="Monaco"/>
                <a:cs typeface="Monaco"/>
              </a:rPr>
              <a:t>file_handle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.close()</a:t>
            </a:r>
          </a:p>
          <a:p>
            <a:endParaRPr lang="en-US" dirty="0" smtClean="0"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2201" y="5745948"/>
            <a:ext cx="7309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DC5924"/>
                </a:solidFill>
              </a:rPr>
              <a:t>CAUTION: writing to file </a:t>
            </a:r>
            <a:r>
              <a:rPr lang="en-US" sz="2000" b="1" dirty="0" smtClean="0">
                <a:solidFill>
                  <a:srgbClr val="DC5924"/>
                </a:solidFill>
              </a:rPr>
              <a:t>overwrites</a:t>
            </a:r>
            <a:r>
              <a:rPr lang="en-US" sz="2000" i="1" dirty="0" smtClean="0">
                <a:solidFill>
                  <a:srgbClr val="DC5924"/>
                </a:solidFill>
              </a:rPr>
              <a:t> </a:t>
            </a:r>
            <a:r>
              <a:rPr lang="en-US" sz="2000" dirty="0" smtClean="0">
                <a:solidFill>
                  <a:srgbClr val="DC5924"/>
                </a:solidFill>
              </a:rPr>
              <a:t>the file, if it exists already.</a:t>
            </a:r>
            <a:endParaRPr lang="en-US" sz="2000" dirty="0">
              <a:solidFill>
                <a:srgbClr val="DC59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7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to an existing file with append-mode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1727554"/>
            <a:ext cx="83384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filename = "</a:t>
            </a:r>
            <a:r>
              <a:rPr lang="en-US" dirty="0" err="1" smtClean="0">
                <a:latin typeface="Monaco"/>
                <a:cs typeface="Monaco"/>
              </a:rPr>
              <a:t>my_file_to_append_to.txt</a:t>
            </a:r>
            <a:r>
              <a:rPr lang="en-US" dirty="0" smtClean="0">
                <a:latin typeface="Monaco"/>
                <a:cs typeface="Monaco"/>
              </a:rPr>
              <a:t>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Open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handle for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writing with the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.open()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function</a:t>
            </a:r>
          </a:p>
          <a:p>
            <a:r>
              <a:rPr lang="en-US" dirty="0" err="1" smtClean="0">
                <a:latin typeface="Monaco"/>
                <a:cs typeface="Monaco"/>
              </a:rPr>
              <a:t>file_handle</a:t>
            </a:r>
            <a:r>
              <a:rPr lang="en-US" dirty="0" smtClean="0">
                <a:latin typeface="Monaco"/>
                <a:cs typeface="Monaco"/>
              </a:rPr>
              <a:t> = 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open</a:t>
            </a:r>
            <a:r>
              <a:rPr lang="en-US" dirty="0" smtClean="0">
                <a:latin typeface="Monaco"/>
                <a:cs typeface="Monaco"/>
              </a:rPr>
              <a:t>(filename, 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"a"</a:t>
            </a:r>
            <a:r>
              <a:rPr lang="en-US" dirty="0" smtClean="0">
                <a:latin typeface="Monaco"/>
                <a:cs typeface="Monaco"/>
              </a:rPr>
              <a:t>)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note the mode!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Write to the file with the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.write()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method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Append mode does NOT add a new line for you.</a:t>
            </a:r>
          </a:p>
          <a:p>
            <a:r>
              <a:rPr lang="en-US" dirty="0" err="1" smtClean="0">
                <a:latin typeface="Monaco"/>
                <a:cs typeface="Monaco"/>
              </a:rPr>
              <a:t>file_handle</a:t>
            </a:r>
            <a:r>
              <a:rPr lang="en-US" dirty="0" err="1" smtClean="0">
                <a:solidFill>
                  <a:schemeClr val="accent5"/>
                </a:solidFill>
                <a:latin typeface="Monaco"/>
                <a:cs typeface="Monaco"/>
              </a:rPr>
              <a:t>.write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dirty="0" smtClean="0">
                <a:latin typeface="Monaco"/>
                <a:cs typeface="Monaco"/>
              </a:rPr>
              <a:t>"</a:t>
            </a:r>
            <a:r>
              <a:rPr lang="en-US" dirty="0">
                <a:solidFill>
                  <a:srgbClr val="D1282E"/>
                </a:solidFill>
                <a:latin typeface="Monaco"/>
                <a:cs typeface="Monaco"/>
              </a:rPr>
              <a:t>\</a:t>
            </a:r>
            <a:r>
              <a:rPr lang="en-US" dirty="0" err="1">
                <a:solidFill>
                  <a:srgbClr val="D1282E"/>
                </a:solidFill>
                <a:latin typeface="Monaco"/>
                <a:cs typeface="Monaco"/>
              </a:rPr>
              <a:t>n</a:t>
            </a:r>
            <a:r>
              <a:rPr lang="en-US" dirty="0" err="1" smtClean="0">
                <a:latin typeface="Monaco"/>
                <a:cs typeface="Monaco"/>
              </a:rPr>
              <a:t>Adding</a:t>
            </a:r>
            <a:r>
              <a:rPr lang="en-US" dirty="0" smtClean="0">
                <a:latin typeface="Monaco"/>
                <a:cs typeface="Monaco"/>
              </a:rPr>
              <a:t> this line to the file."</a:t>
            </a:r>
            <a:r>
              <a:rPr lang="en-US" dirty="0" smtClean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Close the file when done with the 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.close()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method (!!!)</a:t>
            </a:r>
          </a:p>
          <a:p>
            <a:r>
              <a:rPr lang="en-US" dirty="0" smtClean="0">
                <a:latin typeface="Monaco"/>
                <a:cs typeface="Monaco"/>
              </a:rPr>
              <a:t>file_handle</a:t>
            </a:r>
            <a:r>
              <a:rPr lang="en-US" dirty="0" smtClean="0">
                <a:solidFill>
                  <a:srgbClr val="DC5924"/>
                </a:solidFill>
                <a:latin typeface="Monaco"/>
                <a:cs typeface="Monaco"/>
              </a:rPr>
              <a:t>.close()</a:t>
            </a:r>
          </a:p>
          <a:p>
            <a:endParaRPr lang="en-US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9464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stephanie</a:t>
            </a:r>
            <a:r>
              <a:rPr lang="en-US" dirty="0" smtClean="0"/>
              <a:t>, I'm really lazy!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8" y="2009989"/>
            <a:ext cx="86868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Use open and close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file_handle = open(filename, "r")</a:t>
            </a: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do stuff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with </a:t>
            </a:r>
            <a:r>
              <a:rPr lang="en-US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file_handle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####</a:t>
            </a:r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file_handle.close()</a:t>
            </a: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Use the </a:t>
            </a:r>
            <a:r>
              <a:rPr lang="en-US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with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statement</a:t>
            </a:r>
            <a:r>
              <a:rPr lang="en-US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(no need for close!)</a:t>
            </a:r>
          </a:p>
          <a:p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with</a:t>
            </a:r>
            <a:r>
              <a:rPr lang="en-US" sz="2000" dirty="0" smtClean="0">
                <a:latin typeface="Monaco"/>
                <a:cs typeface="Monaco"/>
              </a:rPr>
              <a:t> open(filename, "r") 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as</a:t>
            </a:r>
            <a:r>
              <a:rPr lang="en-US" sz="2000" dirty="0" smtClean="0">
                <a:latin typeface="Monaco"/>
                <a:cs typeface="Monaco"/>
              </a:rPr>
              <a:t> file_handle:</a:t>
            </a:r>
          </a:p>
          <a:p>
            <a:r>
              <a:rPr lang="en-US" sz="2000" dirty="0" smtClean="0"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do stuff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with </a:t>
            </a:r>
            <a:r>
              <a:rPr lang="en-US" sz="2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file_handle</a:t>
            </a:r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File automatically closes outside the with block</a:t>
            </a:r>
          </a:p>
          <a:p>
            <a:endParaRPr lang="en-US" sz="2000" dirty="0" smtClean="0">
              <a:latin typeface="Monaco"/>
              <a:cs typeface="Monac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827" y="4784929"/>
            <a:ext cx="416643" cy="348665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82160" y="4515583"/>
            <a:ext cx="170141" cy="261937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file paths!!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filename = "</a:t>
            </a:r>
            <a:r>
              <a:rPr lang="en-US" dirty="0" err="1" smtClean="0">
                <a:latin typeface="Monaco"/>
                <a:cs typeface="Monaco"/>
              </a:rPr>
              <a:t>my_file.txt</a:t>
            </a:r>
            <a:r>
              <a:rPr lang="en-US" dirty="0" smtClean="0">
                <a:latin typeface="Monaco"/>
                <a:cs typeface="Monaco"/>
              </a:rPr>
              <a:t>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file_handle = open(filename, "r")</a:t>
            </a:r>
          </a:p>
          <a:p>
            <a:r>
              <a:rPr lang="en-US" dirty="0" smtClean="0">
                <a:solidFill>
                  <a:schemeClr val="tx2"/>
                </a:solidFill>
                <a:latin typeface="Monaco"/>
                <a:cs typeface="Monaco"/>
              </a:rPr>
              <a:t>	</a:t>
            </a:r>
            <a:r>
              <a:rPr lang="en-US" dirty="0" err="1" smtClean="0">
                <a:solidFill>
                  <a:schemeClr val="tx2"/>
                </a:solidFill>
                <a:latin typeface="Monaco"/>
                <a:cs typeface="Monaco"/>
              </a:rPr>
              <a:t>IOError</a:t>
            </a:r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: [</a:t>
            </a:r>
            <a:r>
              <a:rPr lang="en-US" dirty="0" err="1">
                <a:solidFill>
                  <a:schemeClr val="tx2"/>
                </a:solidFill>
                <a:latin typeface="Monaco"/>
                <a:cs typeface="Monaco"/>
              </a:rPr>
              <a:t>Errno</a:t>
            </a:r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 2] No such file or directory: '</a:t>
            </a:r>
            <a:r>
              <a:rPr lang="en-US" dirty="0" err="1" smtClean="0">
                <a:solidFill>
                  <a:schemeClr val="tx2"/>
                </a:solidFill>
                <a:latin typeface="Monaco"/>
                <a:cs typeface="Monaco"/>
              </a:rPr>
              <a:t>my_file.txt</a:t>
            </a:r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'</a:t>
            </a:r>
          </a:p>
          <a:p>
            <a:endParaRPr lang="en-US" dirty="0">
              <a:solidFill>
                <a:schemeClr val="tx2"/>
              </a:solidFill>
              <a:latin typeface="Monaco"/>
              <a:cs typeface="Monaco"/>
            </a:endParaRPr>
          </a:p>
          <a:p>
            <a:endParaRPr lang="en-US" dirty="0">
              <a:solidFill>
                <a:schemeClr val="tx2"/>
              </a:solidFill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Solution: include the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full (or relative) path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filename = "my_file.txt"</a:t>
            </a:r>
          </a:p>
          <a:p>
            <a:r>
              <a:rPr lang="en-US" dirty="0">
                <a:latin typeface="Monaco"/>
                <a:cs typeface="Monaco"/>
              </a:rPr>
              <a:t>path = "/path/to/files/"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file_handle = open(path + filename, "r</a:t>
            </a:r>
            <a:r>
              <a:rPr lang="en-US" dirty="0" smtClean="0">
                <a:latin typeface="Monaco"/>
                <a:cs typeface="Monaco"/>
              </a:rPr>
              <a:t>")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No error now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endParaRPr lang="en-US" dirty="0">
              <a:solidFill>
                <a:schemeClr val="tx2"/>
              </a:solidFill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334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 smtClean="0"/>
              <a:t>exercise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7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 smtClean="0"/>
              <a:t>exercise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We</a:t>
            </a:r>
            <a:r>
              <a:rPr lang="fr-FR" dirty="0" smtClean="0"/>
              <a:t>’</a:t>
            </a:r>
            <a:r>
              <a:rPr lang="en-US" dirty="0" err="1" smtClean="0"/>
              <a:t>ve</a:t>
            </a:r>
            <a:r>
              <a:rPr lang="en-US" dirty="0" smtClean="0"/>
              <a:t> used several built-in functions: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>
                <a:latin typeface="Monaco"/>
                <a:cs typeface="Monaco"/>
              </a:rPr>
              <a:t>len(), sum(), etc.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We can *write our own* functions too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Reusability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Modular design and organization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Readability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Debugging!!</a:t>
            </a:r>
          </a:p>
        </p:txBody>
      </p:sp>
    </p:spTree>
    <p:extLst>
      <p:ext uri="{BB962C8B-B14F-4D97-AF65-F5344CB8AC3E}">
        <p14:creationId xmlns:p14="http://schemas.microsoft.com/office/powerpoint/2010/main" val="17298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custom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Reference example: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35539" y="2414085"/>
            <a:ext cx="510989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onaco"/>
                <a:cs typeface="Monaco"/>
              </a:rPr>
              <a:t>my_list = [1, 2, 3, 4, 5, 6</a:t>
            </a:r>
            <a:r>
              <a:rPr lang="en-US" sz="2000" dirty="0" smtClean="0">
                <a:latin typeface="Monaco"/>
                <a:cs typeface="Monaco"/>
              </a:rPr>
              <a:t>]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rgbClr val="7030A0"/>
                </a:solidFill>
                <a:latin typeface="Monaco"/>
                <a:cs typeface="Monaco"/>
              </a:rPr>
              <a:t>a</a:t>
            </a:r>
            <a:r>
              <a:rPr lang="en-US" sz="2000" dirty="0">
                <a:latin typeface="Monaco"/>
                <a:cs typeface="Monaco"/>
              </a:rPr>
              <a:t> = </a:t>
            </a:r>
            <a:r>
              <a:rPr lang="en-US" sz="2000" dirty="0" smtClean="0">
                <a:solidFill>
                  <a:schemeClr val="accent5"/>
                </a:solidFill>
                <a:latin typeface="Monaco"/>
                <a:cs typeface="Monaco"/>
              </a:rPr>
              <a:t>len</a:t>
            </a:r>
            <a:r>
              <a:rPr lang="en-US" sz="2000" dirty="0" smtClean="0">
                <a:latin typeface="Monaco"/>
                <a:cs typeface="Monaco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Monaco"/>
                <a:cs typeface="Monaco"/>
              </a:rPr>
              <a:t>my_list</a:t>
            </a:r>
            <a:r>
              <a:rPr lang="en-US" sz="2000" dirty="0">
                <a:latin typeface="Monaco"/>
                <a:cs typeface="Monaco"/>
              </a:rPr>
              <a:t>)  </a:t>
            </a:r>
            <a:r>
              <a:rPr lang="en-US" sz="2000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here, a = 6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75730" y="3762292"/>
            <a:ext cx="650315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indent="390525">
              <a:buFont typeface="Arial"/>
              <a:buChar char="•"/>
            </a:pPr>
            <a:endParaRPr lang="en-US" sz="2200" dirty="0"/>
          </a:p>
          <a:p>
            <a:pPr marL="66675" lvl="1" indent="390525">
              <a:buNone/>
            </a:pPr>
            <a:r>
              <a:rPr lang="en-US" sz="2200" dirty="0">
                <a:solidFill>
                  <a:schemeClr val="accent3"/>
                </a:solidFill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rgbClr val="7030A0"/>
                </a:solidFill>
                <a:latin typeface="Monaco"/>
                <a:cs typeface="Monaco"/>
              </a:rPr>
              <a:t>a</a:t>
            </a:r>
            <a:r>
              <a:rPr lang="en-US" sz="2200" dirty="0"/>
              <a:t>: </a:t>
            </a:r>
            <a:r>
              <a:rPr lang="en-US" sz="2200" dirty="0" smtClean="0"/>
              <a:t>             the </a:t>
            </a:r>
            <a:r>
              <a:rPr lang="en-US" sz="2200" dirty="0"/>
              <a:t>returned value</a:t>
            </a:r>
          </a:p>
          <a:p>
            <a:pPr marL="66675" lvl="1" indent="390525">
              <a:buNone/>
            </a:pP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	</a:t>
            </a:r>
            <a:r>
              <a:rPr lang="en-US" sz="2200" dirty="0" err="1">
                <a:solidFill>
                  <a:schemeClr val="accent5"/>
                </a:solidFill>
                <a:latin typeface="Monaco"/>
                <a:cs typeface="Monaco"/>
              </a:rPr>
              <a:t>len</a:t>
            </a:r>
            <a:r>
              <a:rPr lang="en-US" sz="2200" dirty="0"/>
              <a:t>: </a:t>
            </a:r>
            <a:r>
              <a:rPr lang="en-US" sz="2200" dirty="0" smtClean="0"/>
              <a:t>         the </a:t>
            </a:r>
            <a:r>
              <a:rPr lang="en-US" sz="2200" dirty="0"/>
              <a:t>function name</a:t>
            </a:r>
          </a:p>
          <a:p>
            <a:pPr marL="66675" lvl="1" indent="390525">
              <a:buNone/>
            </a:pPr>
            <a:r>
              <a:rPr lang="en-US" sz="2200" dirty="0">
                <a:solidFill>
                  <a:srgbClr val="B4B392"/>
                </a:solidFill>
                <a:latin typeface="Monaco"/>
                <a:cs typeface="Monaco"/>
              </a:rPr>
              <a:t>	</a:t>
            </a:r>
            <a:r>
              <a:rPr lang="en-US" sz="2200" dirty="0" err="1">
                <a:solidFill>
                  <a:srgbClr val="B4B392"/>
                </a:solidFill>
                <a:latin typeface="Monaco"/>
                <a:cs typeface="Monaco"/>
              </a:rPr>
              <a:t>my_list</a:t>
            </a:r>
            <a:r>
              <a:rPr lang="en-US" sz="2200" dirty="0"/>
              <a:t>: the argument to the function</a:t>
            </a:r>
          </a:p>
        </p:txBody>
      </p:sp>
    </p:spTree>
    <p:extLst>
      <p:ext uri="{BB962C8B-B14F-4D97-AF65-F5344CB8AC3E}">
        <p14:creationId xmlns:p14="http://schemas.microsoft.com/office/powerpoint/2010/main" val="165597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custom functions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770509"/>
            <a:ext cx="83384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Anatomy of a function definition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 smtClean="0">
                <a:solidFill>
                  <a:schemeClr val="tx2"/>
                </a:solidFill>
                <a:latin typeface="Monaco"/>
                <a:cs typeface="Monaco"/>
              </a:rPr>
              <a:t>def</a:t>
            </a:r>
            <a:r>
              <a:rPr lang="en-US" sz="2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2200" dirty="0" err="1" smtClean="0">
                <a:solidFill>
                  <a:schemeClr val="accent5"/>
                </a:solidFill>
                <a:latin typeface="Monaco"/>
                <a:cs typeface="Monaco"/>
              </a:rPr>
              <a:t>function_name</a:t>
            </a:r>
            <a:r>
              <a:rPr lang="en-US" sz="2200" dirty="0" smtClean="0">
                <a:solidFill>
                  <a:srgbClr val="000000"/>
                </a:solidFill>
                <a:latin typeface="Monaco"/>
                <a:cs typeface="Monaco"/>
              </a:rPr>
              <a:t>(</a:t>
            </a:r>
            <a:r>
              <a:rPr lang="en-US" sz="2200" dirty="0" smtClean="0">
                <a:solidFill>
                  <a:schemeClr val="accent6"/>
                </a:solidFill>
                <a:latin typeface="Monaco"/>
                <a:cs typeface="Monaco"/>
              </a:rPr>
              <a:t>...arguments...</a:t>
            </a:r>
            <a:r>
              <a:rPr lang="en-US" sz="2200" dirty="0" smtClean="0">
                <a:solidFill>
                  <a:srgbClr val="000000"/>
                </a:solidFill>
                <a:latin typeface="Monaco"/>
                <a:cs typeface="Monaco"/>
              </a:rPr>
              <a:t>):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Monaco"/>
                <a:cs typeface="Monaco"/>
              </a:rPr>
              <a:t>...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Monaco"/>
                <a:cs typeface="Monaco"/>
              </a:rPr>
              <a:t>...   Python code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Monaco"/>
                <a:cs typeface="Monaco"/>
              </a:rPr>
              <a:t>...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endParaRPr lang="en-US" sz="2200" dirty="0" smtClean="0">
              <a:solidFill>
                <a:srgbClr val="000000"/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r>
              <a:rPr lang="en-US" sz="2200" dirty="0" smtClean="0">
                <a:solidFill>
                  <a:schemeClr val="tx2"/>
                </a:solidFill>
                <a:latin typeface="Monaco"/>
                <a:cs typeface="Monaco"/>
              </a:rPr>
              <a:t>return</a:t>
            </a:r>
            <a:r>
              <a:rPr lang="en-US" sz="2200" dirty="0" smtClean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2200" dirty="0" err="1" smtClean="0">
                <a:solidFill>
                  <a:srgbClr val="7030A0"/>
                </a:solidFill>
                <a:latin typeface="Monaco"/>
                <a:cs typeface="Monaco"/>
              </a:rPr>
              <a:t>returned_value</a:t>
            </a:r>
            <a:endParaRPr lang="en-US" sz="2200" dirty="0" smtClean="0">
              <a:solidFill>
                <a:srgbClr val="7030A0"/>
              </a:solidFill>
              <a:latin typeface="Monaco"/>
              <a:cs typeface="Monaco"/>
            </a:endParaRPr>
          </a:p>
          <a:p>
            <a:endParaRPr lang="en-US" sz="2200" dirty="0">
              <a:latin typeface="Monaco"/>
              <a:cs typeface="Monaco"/>
            </a:endParaRPr>
          </a:p>
          <a:p>
            <a:endParaRPr lang="en-US" sz="2200" dirty="0" smtClean="0">
              <a:latin typeface="Monaco"/>
              <a:cs typeface="Monaco"/>
            </a:endParaRPr>
          </a:p>
          <a:p>
            <a:r>
              <a:rPr lang="en-US" sz="2200" dirty="0" smtClean="0">
                <a:latin typeface="Monaco"/>
                <a:cs typeface="Monaco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696215" y="3029367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199" y="2460465"/>
            <a:ext cx="648270" cy="37307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1875" y="4155062"/>
            <a:ext cx="1086232" cy="37307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4753" y="2929300"/>
            <a:ext cx="447122" cy="1252880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74509" y="2556228"/>
            <a:ext cx="174506" cy="37307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5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can we re-write the len() function?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770509"/>
            <a:ext cx="8338444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Example function construction </a:t>
            </a:r>
          </a:p>
          <a:p>
            <a:r>
              <a:rPr lang="en-US" b="1" dirty="0" err="1">
                <a:solidFill>
                  <a:srgbClr val="000000"/>
                </a:solidFill>
                <a:latin typeface="Monaco"/>
                <a:cs typeface="Monaco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b="1" dirty="0" err="1">
                <a:solidFill>
                  <a:schemeClr val="accent5"/>
                </a:solidFill>
                <a:latin typeface="Monaco"/>
                <a:cs typeface="Monaco"/>
              </a:rPr>
              <a:t>my_len</a:t>
            </a:r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(</a:t>
            </a:r>
            <a:r>
              <a:rPr lang="en-US" b="1" dirty="0">
                <a:solidFill>
                  <a:schemeClr val="accent6"/>
                </a:solidFill>
                <a:latin typeface="Monaco"/>
                <a:cs typeface="Monaco"/>
              </a:rPr>
              <a:t>item</a:t>
            </a:r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):</a:t>
            </a:r>
          </a:p>
          <a:p>
            <a:endParaRPr lang="en-US" b="1" dirty="0">
              <a:solidFill>
                <a:srgbClr val="000000"/>
              </a:solidFill>
              <a:latin typeface="Monaco"/>
              <a:cs typeface="Monaco"/>
            </a:endParaRPr>
          </a:p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# Loop over item to count its size</a:t>
            </a:r>
          </a:p>
          <a:p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	j = 0</a:t>
            </a:r>
          </a:p>
          <a:p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	for entry in item:</a:t>
            </a:r>
          </a:p>
          <a:p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		j += 1</a:t>
            </a:r>
          </a:p>
          <a:p>
            <a:endParaRPr lang="en-US" b="1" dirty="0">
              <a:solidFill>
                <a:srgbClr val="000000"/>
              </a:solidFill>
              <a:latin typeface="Monaco"/>
              <a:cs typeface="Monaco"/>
            </a:endParaRPr>
          </a:p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# Return the size</a:t>
            </a:r>
          </a:p>
          <a:p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	return </a:t>
            </a:r>
            <a:r>
              <a:rPr lang="en-US" b="1" dirty="0">
                <a:solidFill>
                  <a:srgbClr val="7030A0"/>
                </a:solidFill>
                <a:latin typeface="Monaco"/>
                <a:cs typeface="Monaco"/>
              </a:rPr>
              <a:t>j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Now we can use the function!</a:t>
            </a:r>
          </a:p>
          <a:p>
            <a:r>
              <a:rPr lang="en-US" dirty="0" smtClean="0">
                <a:latin typeface="Monaco"/>
                <a:cs typeface="Monaco"/>
              </a:rPr>
              <a:t>my_list = [1,2,3,4,5,6]</a:t>
            </a:r>
          </a:p>
          <a:p>
            <a:r>
              <a:rPr lang="en-US" dirty="0" smtClean="0">
                <a:solidFill>
                  <a:schemeClr val="accent3"/>
                </a:solidFill>
                <a:latin typeface="Monaco"/>
                <a:cs typeface="Monaco"/>
              </a:rPr>
              <a:t>b</a:t>
            </a:r>
            <a:r>
              <a:rPr lang="en-US" dirty="0" smtClean="0">
                <a:latin typeface="Monaco"/>
                <a:cs typeface="Monaco"/>
              </a:rPr>
              <a:t> = </a:t>
            </a:r>
            <a:r>
              <a:rPr lang="en-US" dirty="0" err="1" smtClean="0">
                <a:solidFill>
                  <a:srgbClr val="DC5924"/>
                </a:solidFill>
                <a:latin typeface="Monaco"/>
                <a:cs typeface="Monaco"/>
              </a:rPr>
              <a:t>my_len</a:t>
            </a:r>
            <a:r>
              <a:rPr lang="en-US" dirty="0" smtClean="0">
                <a:latin typeface="Monaco"/>
                <a:cs typeface="Monaco"/>
              </a:rPr>
              <a:t>(</a:t>
            </a:r>
            <a:r>
              <a:rPr lang="en-US" dirty="0" smtClean="0">
                <a:solidFill>
                  <a:srgbClr val="B4B392"/>
                </a:solidFill>
                <a:latin typeface="Monaco"/>
                <a:cs typeface="Monaco"/>
              </a:rPr>
              <a:t>my_list</a:t>
            </a:r>
            <a:r>
              <a:rPr lang="en-US" dirty="0" smtClean="0">
                <a:latin typeface="Monaco"/>
                <a:cs typeface="Monaco"/>
              </a:rPr>
              <a:t>)</a:t>
            </a:r>
          </a:p>
          <a:p>
            <a:r>
              <a:rPr lang="en-US" dirty="0" smtClean="0">
                <a:latin typeface="Monaco"/>
                <a:cs typeface="Monaco"/>
              </a:rPr>
              <a:t>print(</a:t>
            </a:r>
            <a:r>
              <a:rPr lang="en-US" dirty="0" smtClean="0">
                <a:solidFill>
                  <a:schemeClr val="accent3"/>
                </a:solidFill>
                <a:latin typeface="Monaco"/>
                <a:cs typeface="Monaco"/>
              </a:rPr>
              <a:t>b)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</a:t>
            </a:r>
          </a:p>
          <a:p>
            <a:r>
              <a:rPr lang="en-US" dirty="0" smtClean="0">
                <a:latin typeface="Monaco"/>
                <a:cs typeface="Monaco"/>
              </a:rPr>
              <a:t>print(j)</a:t>
            </a:r>
          </a:p>
          <a:p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Monaco"/>
                <a:cs typeface="Monaco"/>
              </a:rPr>
              <a:t>NameError</a:t>
            </a:r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: name 'j' is not defined</a:t>
            </a:r>
          </a:p>
          <a:p>
            <a:endParaRPr lang="en-US" dirty="0">
              <a:latin typeface="Monaco"/>
              <a:cs typeface="Monaco"/>
            </a:endParaRPr>
          </a:p>
          <a:p>
            <a:endParaRPr lang="en-US" dirty="0" smtClean="0">
              <a:latin typeface="Monaco"/>
              <a:cs typeface="Monaco"/>
            </a:endParaRPr>
          </a:p>
          <a:p>
            <a:r>
              <a:rPr lang="en-US" dirty="0" smtClean="0">
                <a:latin typeface="Monaco"/>
                <a:cs typeface="Monaco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0808" y="3042416"/>
            <a:ext cx="4257911" cy="1754327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Function names </a:t>
            </a:r>
            <a:r>
              <a:rPr lang="en-US" dirty="0" smtClean="0"/>
              <a:t>should be meaningful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Arguments</a:t>
            </a:r>
            <a:r>
              <a:rPr lang="en-US" dirty="0" smtClean="0"/>
              <a:t> are </a:t>
            </a:r>
            <a:r>
              <a:rPr lang="en-US" i="1" dirty="0" smtClean="0"/>
              <a:t>arbitrary variable names</a:t>
            </a:r>
          </a:p>
          <a:p>
            <a:endParaRPr lang="en-US" i="1" dirty="0"/>
          </a:p>
          <a:p>
            <a:r>
              <a:rPr lang="en-US" dirty="0" smtClean="0">
                <a:solidFill>
                  <a:schemeClr val="accent3"/>
                </a:solidFill>
              </a:rPr>
              <a:t>Variables</a:t>
            </a:r>
            <a:r>
              <a:rPr lang="en-US" dirty="0" smtClean="0"/>
              <a:t> defined/used in the function </a:t>
            </a:r>
            <a:r>
              <a:rPr lang="en-US" i="1" dirty="0" smtClean="0"/>
              <a:t>exist only in the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0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are generic formulas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4884" y="1419724"/>
            <a:ext cx="83384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def triangle_area(l, w):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area = (l*w) / 2.0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return area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Usage 1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area = triangle_area(7, 6)</a:t>
            </a: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Usage 2</a:t>
            </a:r>
          </a:p>
          <a:p>
            <a:r>
              <a:rPr lang="en-US" sz="2000" dirty="0" smtClean="0">
                <a:latin typeface="Monaco"/>
                <a:cs typeface="Monaco"/>
              </a:rPr>
              <a:t>length = 7</a:t>
            </a:r>
          </a:p>
          <a:p>
            <a:r>
              <a:rPr lang="en-US" sz="2000" dirty="0" smtClean="0">
                <a:latin typeface="Monaco"/>
                <a:cs typeface="Monaco"/>
              </a:rPr>
              <a:t>width = 6</a:t>
            </a:r>
          </a:p>
          <a:p>
            <a:r>
              <a:rPr lang="en-US" sz="2000" dirty="0" smtClean="0">
                <a:latin typeface="Monaco"/>
                <a:cs typeface="Monaco"/>
              </a:rPr>
              <a:t>area = triangle_area(length, width)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Usage 3</a:t>
            </a:r>
          </a:p>
          <a:p>
            <a:r>
              <a:rPr lang="en-US" sz="2000" dirty="0" smtClean="0">
                <a:latin typeface="Monaco"/>
                <a:cs typeface="Monaco"/>
              </a:rPr>
              <a:t>l = 7</a:t>
            </a:r>
          </a:p>
          <a:p>
            <a:r>
              <a:rPr lang="en-US" sz="2000" dirty="0" smtClean="0">
                <a:latin typeface="Monaco"/>
                <a:cs typeface="Monaco"/>
              </a:rPr>
              <a:t>w = 6</a:t>
            </a:r>
          </a:p>
          <a:p>
            <a:r>
              <a:rPr lang="en-US" sz="2000" dirty="0" smtClean="0">
                <a:latin typeface="Monaco"/>
                <a:cs typeface="Monaco"/>
              </a:rPr>
              <a:t>area = triangle_area(l, w)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512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test cases to ensure your function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After writing a function, *always* test it with input that you know should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2817044"/>
            <a:ext cx="83384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def triangle_area(l, w):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area = l*w/ 2.0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latin typeface="Monaco"/>
                <a:cs typeface="Monaco"/>
              </a:rPr>
              <a:t>return area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Before using the function all over the place, make sure that l=7, w=6 prints 21</a:t>
            </a:r>
            <a:endParaRPr lang="en-US" sz="2000" dirty="0" smtClean="0">
              <a:latin typeface="Monaco"/>
              <a:cs typeface="Monaco"/>
            </a:endParaRPr>
          </a:p>
          <a:p>
            <a:r>
              <a:rPr lang="en-US" sz="2000" dirty="0" smtClean="0">
                <a:latin typeface="Monaco"/>
                <a:cs typeface="Monaco"/>
              </a:rPr>
              <a:t>print(</a:t>
            </a:r>
            <a:r>
              <a:rPr lang="en-US" sz="2000" dirty="0" err="1" smtClean="0">
                <a:latin typeface="Monaco"/>
                <a:cs typeface="Monaco"/>
              </a:rPr>
              <a:t>triangle_area</a:t>
            </a:r>
            <a:r>
              <a:rPr lang="en-US" sz="2000" dirty="0" smtClean="0">
                <a:latin typeface="Monaco"/>
                <a:cs typeface="Monaco"/>
              </a:rPr>
              <a:t>(7,6))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21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000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08994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1362</TotalTime>
  <Words>771</Words>
  <Application>Microsoft Macintosh PowerPoint</Application>
  <PresentationFormat>On-screen Show (4:3)</PresentationFormat>
  <Paragraphs>297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 Black</vt:lpstr>
      <vt:lpstr>Calibri</vt:lpstr>
      <vt:lpstr>Mangal</vt:lpstr>
      <vt:lpstr>Monaco</vt:lpstr>
      <vt:lpstr>Arial</vt:lpstr>
      <vt:lpstr>Essential</vt:lpstr>
      <vt:lpstr>Introduction to Python: Day Three </vt:lpstr>
      <vt:lpstr>Recap: we have learned…</vt:lpstr>
      <vt:lpstr>exercise break</vt:lpstr>
      <vt:lpstr>functions in python</vt:lpstr>
      <vt:lpstr>writing custom functions</vt:lpstr>
      <vt:lpstr>writing custom functions</vt:lpstr>
      <vt:lpstr>so how can we re-write the len() function?</vt:lpstr>
      <vt:lpstr>functions are generic formulas</vt:lpstr>
      <vt:lpstr>use test cases to ensure your function works</vt:lpstr>
      <vt:lpstr>Testing, but fancier</vt:lpstr>
      <vt:lpstr>a note on scope</vt:lpstr>
      <vt:lpstr>functions don't need to return anything!</vt:lpstr>
      <vt:lpstr>returning multiple values</vt:lpstr>
      <vt:lpstr>exercise break</vt:lpstr>
      <vt:lpstr>reading and writing files in python</vt:lpstr>
      <vt:lpstr>opening files for reading</vt:lpstr>
      <vt:lpstr>looping over lines in a file</vt:lpstr>
      <vt:lpstr>For large files, avoid saving content to memory</vt:lpstr>
      <vt:lpstr>Looping more than once</vt:lpstr>
      <vt:lpstr>opening files for writing</vt:lpstr>
      <vt:lpstr>Add to an existing file with append-mode</vt:lpstr>
      <vt:lpstr>but stephanie, I'm really lazy!</vt:lpstr>
      <vt:lpstr>remember file paths!!</vt:lpstr>
      <vt:lpstr>exercise break</vt:lpstr>
    </vt:vector>
  </TitlesOfParts>
  <Company>University of Texas at Austin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Python: Day one</dc:title>
  <dc:creator>Stephanie Spielman</dc:creator>
  <cp:lastModifiedBy>Stephanie J. Spielman</cp:lastModifiedBy>
  <cp:revision>2152</cp:revision>
  <dcterms:created xsi:type="dcterms:W3CDTF">2015-05-13T18:41:17Z</dcterms:created>
  <dcterms:modified xsi:type="dcterms:W3CDTF">2018-05-23T21:38:24Z</dcterms:modified>
</cp:coreProperties>
</file>