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340" r:id="rId3"/>
    <p:sldId id="334" r:id="rId4"/>
    <p:sldId id="343" r:id="rId5"/>
    <p:sldId id="344" r:id="rId6"/>
    <p:sldId id="345" r:id="rId7"/>
    <p:sldId id="346" r:id="rId8"/>
    <p:sldId id="347" r:id="rId9"/>
    <p:sldId id="284" r:id="rId10"/>
    <p:sldId id="332" r:id="rId11"/>
    <p:sldId id="333" r:id="rId12"/>
    <p:sldId id="336" r:id="rId13"/>
    <p:sldId id="337" r:id="rId14"/>
    <p:sldId id="341" r:id="rId15"/>
    <p:sldId id="285" r:id="rId16"/>
    <p:sldId id="348" r:id="rId17"/>
    <p:sldId id="325" r:id="rId18"/>
    <p:sldId id="327" r:id="rId19"/>
    <p:sldId id="329" r:id="rId20"/>
    <p:sldId id="342" r:id="rId21"/>
    <p:sldId id="349" r:id="rId22"/>
    <p:sldId id="330" r:id="rId23"/>
    <p:sldId id="331" r:id="rId24"/>
    <p:sldId id="338" r:id="rId25"/>
    <p:sldId id="350" r:id="rId26"/>
    <p:sldId id="352" r:id="rId27"/>
    <p:sldId id="353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2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  <a:srgbClr val="8EFA00"/>
    <a:srgbClr val="186376"/>
    <a:srgbClr val="2BA4FF"/>
    <a:srgbClr val="94BF6E"/>
    <a:srgbClr val="3B8D61"/>
    <a:srgbClr val="FC4926"/>
    <a:srgbClr val="C40104"/>
    <a:srgbClr val="113145"/>
    <a:srgbClr val="A90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5E97FAC-B867-4FAD-9691-95FDBAB24C3A}">
  <a:tblStyle styleId="{D5E97FAC-B867-4FAD-9691-95FDBAB24C3A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1"/>
    <p:restoredTop sz="93574" autoAdjust="0"/>
  </p:normalViewPr>
  <p:slideViewPr>
    <p:cSldViewPr snapToGrid="0" snapToObjects="1">
      <p:cViewPr varScale="1">
        <p:scale>
          <a:sx n="125" d="100"/>
          <a:sy n="125" d="100"/>
        </p:scale>
        <p:origin x="624" y="1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09922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say time-reversible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say time-reversible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0117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381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668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We</a:t>
            </a:r>
            <a:r>
              <a:rPr lang="en-US" baseline="0" dirty="0" smtClean="0"/>
              <a:t> study this information to gain insight into the biological and evolutionary processes that shape the natural world.</a:t>
            </a:r>
          </a:p>
          <a:p>
            <a:pPr lvl="0" rtl="0">
              <a:spcBef>
                <a:spcPts val="0"/>
              </a:spcBef>
              <a:buNone/>
            </a:pPr>
            <a:endParaRPr lang="en-US" baseline="0" dirty="0" smtClean="0"/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err="1" smtClean="0"/>
              <a:t>Hemagglutinin</a:t>
            </a:r>
            <a:r>
              <a:rPr lang="en-US" baseline="0" dirty="0" smtClean="0"/>
              <a:t> sequences have been studied to identify regions that are rapidly evolving, adaptive immune escape.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/>
              <a:t>Shown in red. Identifying these sites contributes to rationale vaccine design so that antibodies can target the rapidly evolving regions.</a:t>
            </a:r>
          </a:p>
          <a:p>
            <a:pPr lvl="0" rtl="0">
              <a:spcBef>
                <a:spcPts val="0"/>
              </a:spcBef>
              <a:buNone/>
            </a:pPr>
            <a:endParaRPr lang="en-US" baseline="0" dirty="0" smtClean="0"/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/>
              <a:t>Transition marked by several evolutionary patterns, such as genome reduction and reduced efficacy of NS.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/>
              <a:t>Analysis here shows strength of NS is relaxed along bluer lineages, more stringent along red.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/>
              <a:t>Consistent pattern where relaxed selection is commonly associated with </a:t>
            </a:r>
            <a:r>
              <a:rPr lang="en-US" baseline="0" dirty="0" err="1" smtClean="0"/>
              <a:t>endosymbiotic</a:t>
            </a:r>
            <a:r>
              <a:rPr lang="en-US" baseline="0" dirty="0" smtClean="0"/>
              <a:t> lineages.</a:t>
            </a:r>
          </a:p>
          <a:p>
            <a:pPr lvl="0" rtl="0">
              <a:spcBef>
                <a:spcPts val="0"/>
              </a:spcBef>
              <a:buNone/>
            </a:pPr>
            <a:endParaRPr lang="en-US" baseline="0" dirty="0" smtClean="0"/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/>
              <a:t>How do we get this information? models.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498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We</a:t>
            </a:r>
            <a:r>
              <a:rPr lang="en-US" baseline="0" dirty="0" smtClean="0"/>
              <a:t> study this information to gain insight into the biological and evolutionary processes that shape the natural world.</a:t>
            </a:r>
          </a:p>
          <a:p>
            <a:pPr lvl="0" rtl="0">
              <a:spcBef>
                <a:spcPts val="0"/>
              </a:spcBef>
              <a:buNone/>
            </a:pPr>
            <a:endParaRPr lang="en-US" baseline="0" dirty="0" smtClean="0"/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err="1" smtClean="0"/>
              <a:t>Hemagglutinin</a:t>
            </a:r>
            <a:r>
              <a:rPr lang="en-US" baseline="0" dirty="0" smtClean="0"/>
              <a:t> sequences have been studied to identify regions that are rapidly evolving, adaptive immune escape.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/>
              <a:t>Shown in red. Identifying these sites contributes to rationale vaccine design so that antibodies can target the rapidly evolving regions.</a:t>
            </a:r>
          </a:p>
          <a:p>
            <a:pPr lvl="0" rtl="0">
              <a:spcBef>
                <a:spcPts val="0"/>
              </a:spcBef>
              <a:buNone/>
            </a:pPr>
            <a:endParaRPr lang="en-US" baseline="0" dirty="0" smtClean="0"/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/>
              <a:t>Transition marked by several evolutionary patterns, such as genome reduction and reduced efficacy of NS.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/>
              <a:t>Analysis here shows strength of NS is relaxed along bluer lineages, more stringent along red.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/>
              <a:t>Consistent pattern where relaxed selection is commonly associated with </a:t>
            </a:r>
            <a:r>
              <a:rPr lang="en-US" baseline="0" dirty="0" err="1" smtClean="0"/>
              <a:t>endosymbiotic</a:t>
            </a:r>
            <a:r>
              <a:rPr lang="en-US" baseline="0" dirty="0" smtClean="0"/>
              <a:t> lineages.</a:t>
            </a:r>
          </a:p>
          <a:p>
            <a:pPr lvl="0" rtl="0">
              <a:spcBef>
                <a:spcPts val="0"/>
              </a:spcBef>
              <a:buNone/>
            </a:pPr>
            <a:endParaRPr lang="en-US" baseline="0" dirty="0" smtClean="0"/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/>
              <a:t>How do we get this information? models.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773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92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We</a:t>
            </a:r>
            <a:r>
              <a:rPr lang="en-US" baseline="0" dirty="0" smtClean="0"/>
              <a:t> study this information to gain insight into the biological and evolutionary processes that shape the natural world.</a:t>
            </a:r>
          </a:p>
          <a:p>
            <a:pPr lvl="0" rtl="0">
              <a:spcBef>
                <a:spcPts val="0"/>
              </a:spcBef>
              <a:buNone/>
            </a:pPr>
            <a:endParaRPr lang="en-US" baseline="0" dirty="0" smtClean="0"/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err="1" smtClean="0"/>
              <a:t>Hemagglutinin</a:t>
            </a:r>
            <a:r>
              <a:rPr lang="en-US" baseline="0" dirty="0" smtClean="0"/>
              <a:t> sequences have been studied to identify regions that are rapidly evolving, adaptive immune escape.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/>
              <a:t>Shown in red. Identifying these sites contributes to rationale vaccine design so that antibodies can target the rapidly evolving regions.</a:t>
            </a:r>
          </a:p>
          <a:p>
            <a:pPr lvl="0" rtl="0">
              <a:spcBef>
                <a:spcPts val="0"/>
              </a:spcBef>
              <a:buNone/>
            </a:pPr>
            <a:endParaRPr lang="en-US" baseline="0" dirty="0" smtClean="0"/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/>
              <a:t>Transition marked by several evolutionary patterns, such as genome reduction and reduced efficacy of NS.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/>
              <a:t>Analysis here shows strength of NS is relaxed along bluer lineages, more stringent along red.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/>
              <a:t>Consistent pattern where relaxed selection is commonly associated with </a:t>
            </a:r>
            <a:r>
              <a:rPr lang="en-US" baseline="0" dirty="0" err="1" smtClean="0"/>
              <a:t>endosymbiotic</a:t>
            </a:r>
            <a:r>
              <a:rPr lang="en-US" baseline="0" dirty="0" smtClean="0"/>
              <a:t> lineages.</a:t>
            </a:r>
          </a:p>
          <a:p>
            <a:pPr lvl="0" rtl="0">
              <a:spcBef>
                <a:spcPts val="0"/>
              </a:spcBef>
              <a:buNone/>
            </a:pPr>
            <a:endParaRPr lang="en-US" baseline="0" dirty="0" smtClean="0"/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/>
              <a:t>How do we get this information? models.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9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glucocorticoid receptor gene (Nr3c1) in African starlings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436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101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1"/>
            <a:ext cx="91440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500625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0" y="4493604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0" y="4584076"/>
            <a:ext cx="9144000" cy="5594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85800" y="2601426"/>
            <a:ext cx="5810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6000"/>
            </a:lvl2pPr>
            <a:lvl3pPr lvl="2" algn="ctr">
              <a:spcBef>
                <a:spcPts val="0"/>
              </a:spcBef>
              <a:buSzPct val="100000"/>
              <a:defRPr sz="6000"/>
            </a:lvl3pPr>
            <a:lvl4pPr lvl="3" algn="ctr">
              <a:spcBef>
                <a:spcPts val="0"/>
              </a:spcBef>
              <a:buSzPct val="100000"/>
              <a:defRPr sz="6000"/>
            </a:lvl4pPr>
            <a:lvl5pPr lvl="4" algn="ctr">
              <a:spcBef>
                <a:spcPts val="0"/>
              </a:spcBef>
              <a:buSzPct val="100000"/>
              <a:defRPr sz="6000"/>
            </a:lvl5pPr>
            <a:lvl6pPr lvl="5" algn="ctr">
              <a:spcBef>
                <a:spcPts val="0"/>
              </a:spcBef>
              <a:buSzPct val="100000"/>
              <a:defRPr sz="6000"/>
            </a:lvl6pPr>
            <a:lvl7pPr lvl="6" algn="ctr">
              <a:spcBef>
                <a:spcPts val="0"/>
              </a:spcBef>
              <a:buSzPct val="100000"/>
              <a:defRPr sz="6000"/>
            </a:lvl7pPr>
            <a:lvl8pPr lvl="7" algn="ctr">
              <a:spcBef>
                <a:spcPts val="0"/>
              </a:spcBef>
              <a:buSzPct val="100000"/>
              <a:defRPr sz="6000"/>
            </a:lvl8pPr>
            <a:lvl9pPr lvl="8" algn="ctr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0" y="1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78" name="Shape 78"/>
          <p:cNvSpPr/>
          <p:nvPr/>
        </p:nvSpPr>
        <p:spPr>
          <a:xfrm>
            <a:off x="0" y="500626"/>
            <a:ext cx="2472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0" y="3691501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46027" y="530725"/>
            <a:ext cx="3208799" cy="102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46025" y="1767276"/>
            <a:ext cx="7540800" cy="315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114454"/>
              </a:buClr>
              <a:buSzPct val="100000"/>
              <a:buFont typeface="Nixie One"/>
              <a:buChar char="▪"/>
              <a:defRPr sz="30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buChar char="▫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yphy.org/" TargetMode="External"/><Relationship Id="rId3" Type="http://schemas.openxmlformats.org/officeDocument/2006/relationships/hyperlink" Target="http://datamonkey.org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685800" y="1451199"/>
            <a:ext cx="84582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sz="3800" b="0" dirty="0" smtClean="0">
                <a:solidFill>
                  <a:srgbClr val="F2F2F2"/>
                </a:solidFill>
                <a:latin typeface="Helvetica Neue"/>
                <a:cs typeface="Helvetica Neue"/>
              </a:rPr>
              <a:t>Detecting selection in protein-coding sequences</a:t>
            </a:r>
            <a:endParaRPr lang="en" sz="3800" b="0" dirty="0">
              <a:solidFill>
                <a:srgbClr val="F2F2F2"/>
              </a:solidFill>
              <a:latin typeface="Helvetica Neue"/>
              <a:cs typeface="Helvetica Neue"/>
            </a:endParaRPr>
          </a:p>
        </p:txBody>
      </p:sp>
      <p:sp>
        <p:nvSpPr>
          <p:cNvPr id="11" name="Shape 98"/>
          <p:cNvSpPr txBox="1">
            <a:spLocks/>
          </p:cNvSpPr>
          <p:nvPr/>
        </p:nvSpPr>
        <p:spPr>
          <a:xfrm>
            <a:off x="685800" y="2610998"/>
            <a:ext cx="3511627" cy="8010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6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6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6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6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6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6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6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6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 lang="en-US" sz="1800" b="0" dirty="0" smtClean="0">
              <a:solidFill>
                <a:srgbClr val="94BF6E"/>
              </a:solidFill>
              <a:latin typeface="Helvetica Neue"/>
              <a:cs typeface="Helvetica Neue"/>
            </a:endParaRPr>
          </a:p>
          <a:p>
            <a:r>
              <a:rPr lang="en-US" sz="1800" b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"/>
                <a:cs typeface="Helvetica Neue"/>
              </a:rPr>
              <a:t>Stephanie J. Spielman, PhD</a:t>
            </a:r>
          </a:p>
          <a:p>
            <a:r>
              <a:rPr lang="en-US" sz="1800" b="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"/>
                <a:cs typeface="Helvetica Neue"/>
              </a:rPr>
              <a:t>stephanie.spielman@temple.edu</a:t>
            </a:r>
            <a:endParaRPr lang="en-US" sz="1800" b="0" dirty="0">
              <a:solidFill>
                <a:schemeClr val="accent2">
                  <a:lumMod val="20000"/>
                  <a:lumOff val="80000"/>
                </a:schemeClr>
              </a:solidFill>
              <a:latin typeface="Helvetica Neue"/>
              <a:cs typeface="Helvetica Neue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Example: Molecular evolution of major transitions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pic>
        <p:nvPicPr>
          <p:cNvPr id="3" name="Picture 2" descr="endosymbiont_rela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53" y="671585"/>
            <a:ext cx="4805182" cy="43860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95760" y="4987998"/>
            <a:ext cx="28296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Wertheim et al. Mol. Biol. Evol. 32:820-832 (2015)</a:t>
            </a:r>
            <a:endParaRPr lang="en-GB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09" y="1950928"/>
            <a:ext cx="3804398" cy="140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5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Example: Linking molecular evolution to life history evolution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02" y="885477"/>
            <a:ext cx="3657333" cy="1836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570" y="2623099"/>
            <a:ext cx="3257933" cy="285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latin typeface="Helvetica Neue" charset="0"/>
                <a:ea typeface="Helvetica Neue" charset="0"/>
                <a:cs typeface="Helvetica Neue" charset="0"/>
              </a:rPr>
              <a:t>High-performance fish  </a:t>
            </a: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v</a:t>
            </a:r>
            <a:r>
              <a:rPr lang="en-US" sz="1200" dirty="0" smtClean="0">
                <a:latin typeface="Helvetica Neue" charset="0"/>
                <a:ea typeface="Helvetica Neue" charset="0"/>
                <a:cs typeface="Helvetica Neue" charset="0"/>
              </a:rPr>
              <a:t>s. </a:t>
            </a:r>
            <a:r>
              <a:rPr lang="en-US" sz="1200" b="1" dirty="0" smtClean="0">
                <a:solidFill>
                  <a:schemeClr val="bg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Sedentary fish</a:t>
            </a:r>
            <a:endParaRPr lang="en-US" sz="1200" b="1" dirty="0">
              <a:solidFill>
                <a:schemeClr val="bg1">
                  <a:lumMod val="7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836" y="2908624"/>
            <a:ext cx="5387553" cy="21359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2391" y="4936843"/>
            <a:ext cx="29816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Strohm</a:t>
            </a:r>
            <a:r>
              <a:rPr lang="en-US" sz="800" dirty="0" smtClean="0"/>
              <a:t>, Gwiazdowski, and Hanner </a:t>
            </a:r>
            <a:r>
              <a:rPr lang="en-US" sz="800" i="1" dirty="0" smtClean="0"/>
              <a:t>Gene</a:t>
            </a:r>
            <a:r>
              <a:rPr lang="en-US" sz="800" b="1" i="1" dirty="0" smtClean="0"/>
              <a:t> </a:t>
            </a:r>
            <a:r>
              <a:rPr lang="en-US" sz="800" dirty="0" smtClean="0"/>
              <a:t>572:27-34 (2015).</a:t>
            </a:r>
            <a:endParaRPr 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3737258" y="2722424"/>
            <a:ext cx="5640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Neue" charset="0"/>
                <a:ea typeface="Helvetica Neue" charset="0"/>
                <a:cs typeface="Helvetica Neue" charset="0"/>
              </a:rPr>
              <a:t>Faster mitochondrial evolution in </a:t>
            </a:r>
            <a:r>
              <a:rPr lang="en-US" sz="1200" b="1" dirty="0" smtClean="0">
                <a:latin typeface="Helvetica Neue" charset="0"/>
                <a:ea typeface="Helvetica Neue" charset="0"/>
                <a:cs typeface="Helvetica Neue" charset="0"/>
              </a:rPr>
              <a:t>high-performance fish </a:t>
            </a:r>
            <a:r>
              <a:rPr lang="en-US" sz="1200" dirty="0" smtClean="0">
                <a:latin typeface="Helvetica Neue" charset="0"/>
                <a:ea typeface="Helvetica Neue" charset="0"/>
                <a:cs typeface="Helvetica Neue" charset="0"/>
              </a:rPr>
              <a:t>than </a:t>
            </a:r>
            <a:r>
              <a:rPr lang="en-US" sz="1200" b="1" dirty="0" smtClean="0">
                <a:solidFill>
                  <a:schemeClr val="bg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sedentary fish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77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Example: Linking molecular evolution to phenotypic evolution 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50" y="1055008"/>
            <a:ext cx="6692900" cy="132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191" y="2546416"/>
            <a:ext cx="2197149" cy="24184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2391" y="4936843"/>
            <a:ext cx="29816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Gruber </a:t>
            </a:r>
            <a:r>
              <a:rPr lang="en-US" sz="800" dirty="0" smtClean="0"/>
              <a:t>et </a:t>
            </a:r>
            <a:r>
              <a:rPr lang="en-US" sz="800" dirty="0"/>
              <a:t>al. </a:t>
            </a:r>
            <a:r>
              <a:rPr lang="en-US" sz="800" i="1" dirty="0" smtClean="0"/>
              <a:t>PLOS ONE </a:t>
            </a:r>
            <a:r>
              <a:rPr lang="en-US" sz="800" dirty="0" smtClean="0"/>
              <a:t>10(11):</a:t>
            </a:r>
            <a:r>
              <a:rPr lang="en-US" sz="800" dirty="0"/>
              <a:t> </a:t>
            </a:r>
            <a:r>
              <a:rPr lang="en-US" sz="800" dirty="0" smtClean="0"/>
              <a:t>e0140972. 2015</a:t>
            </a:r>
            <a:r>
              <a:rPr lang="en-US" sz="800" dirty="0"/>
              <a:t>.</a:t>
            </a:r>
            <a:r>
              <a:rPr lang="en-US" sz="800" dirty="0" smtClean="0"/>
              <a:t> </a:t>
            </a:r>
            <a:endParaRPr lang="en-US" sz="8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491908" y="3011861"/>
            <a:ext cx="922339" cy="1072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665342" y="3988360"/>
            <a:ext cx="1111976" cy="312430"/>
          </a:xfrm>
          <a:prstGeom prst="straightConnector1">
            <a:avLst/>
          </a:prstGeom>
          <a:ln w="38100">
            <a:solidFill>
              <a:srgbClr val="3B8D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27645" y="2904139"/>
            <a:ext cx="2981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Eel-specific insertions</a:t>
            </a:r>
            <a:endParaRPr lang="en-US" sz="1600" dirty="0">
              <a:solidFill>
                <a:srgbClr val="FF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77318" y="3819083"/>
            <a:ext cx="2981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B8D61"/>
                </a:solidFill>
                <a:latin typeface="Helvetica Neue" charset="0"/>
                <a:ea typeface="Helvetica Neue" charset="0"/>
                <a:cs typeface="Helvetica Neue" charset="0"/>
              </a:rPr>
              <a:t>Positive selection</a:t>
            </a:r>
            <a:endParaRPr lang="en-US" sz="1600" dirty="0">
              <a:solidFill>
                <a:srgbClr val="3B8D6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7429" y="855456"/>
            <a:ext cx="6569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Marine </a:t>
            </a:r>
            <a:r>
              <a:rPr lang="en-US" dirty="0" err="1" smtClean="0"/>
              <a:t>chlopsid</a:t>
            </a:r>
            <a:r>
              <a:rPr lang="en-US" dirty="0" smtClean="0"/>
              <a:t> eels evolved </a:t>
            </a:r>
            <a:r>
              <a:rPr lang="en-US" b="1" dirty="0" smtClean="0">
                <a:solidFill>
                  <a:srgbClr val="00FA00"/>
                </a:solidFill>
              </a:rPr>
              <a:t>fluorescent</a:t>
            </a:r>
            <a:r>
              <a:rPr lang="en-US" dirty="0" smtClean="0">
                <a:solidFill>
                  <a:srgbClr val="00FA00"/>
                </a:solidFill>
              </a:rPr>
              <a:t> </a:t>
            </a:r>
            <a:r>
              <a:rPr lang="en-US" dirty="0"/>
              <a:t>fatty acid-binding proteins 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3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Example: Linking molecular evolution to environmental stimuli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80" y="1258086"/>
            <a:ext cx="2739915" cy="16648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4443" y="3296651"/>
            <a:ext cx="3939988" cy="212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Ultimately, </a:t>
            </a:r>
            <a:r>
              <a:rPr lang="en-US" sz="1600">
                <a:latin typeface="Helvetica Neue" charset="0"/>
                <a:ea typeface="Helvetica Neue" charset="0"/>
                <a:cs typeface="Helvetica Neue" charset="0"/>
              </a:rPr>
              <a:t>by </a:t>
            </a:r>
            <a:r>
              <a:rPr lang="en-US" sz="1600" smtClean="0">
                <a:latin typeface="Helvetica Neue" charset="0"/>
                <a:ea typeface="Helvetica Neue" charset="0"/>
                <a:cs typeface="Helvetica Neue" charset="0"/>
              </a:rPr>
              <a:t>studying </a:t>
            </a:r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the genetic architecture of stress responsiveness in wild vertebrates, we can begin to bridge the gap between proximate studies of molecular mechanisms and ultimate studies </a:t>
            </a:r>
            <a:r>
              <a:rPr lang="en-US" sz="1600">
                <a:latin typeface="Helvetica Neue" charset="0"/>
                <a:ea typeface="Helvetica Neue" charset="0"/>
                <a:cs typeface="Helvetica Neue" charset="0"/>
              </a:rPr>
              <a:t>of </a:t>
            </a:r>
            <a:r>
              <a:rPr lang="en-US" sz="1600" smtClean="0">
                <a:latin typeface="Helvetica Neue" charset="0"/>
                <a:ea typeface="Helvetica Neue" charset="0"/>
                <a:cs typeface="Helvetica Neue" charset="0"/>
              </a:rPr>
              <a:t>fitness </a:t>
            </a:r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consequences in </a:t>
            </a:r>
            <a:r>
              <a:rPr lang="en-US" sz="1600">
                <a:latin typeface="Helvetica Neue" charset="0"/>
                <a:ea typeface="Helvetica Neue" charset="0"/>
                <a:cs typeface="Helvetica Neue" charset="0"/>
              </a:rPr>
              <a:t>the </a:t>
            </a:r>
            <a:r>
              <a:rPr lang="en-US" sz="1600" smtClean="0">
                <a:latin typeface="Helvetica Neue" charset="0"/>
                <a:ea typeface="Helvetica Neue" charset="0"/>
                <a:cs typeface="Helvetica Neue" charset="0"/>
              </a:rPr>
              <a:t>wild.</a:t>
            </a:r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174" y="1597394"/>
            <a:ext cx="3842882" cy="33151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7625" y="4928056"/>
            <a:ext cx="32424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Helvetica Neue" charset="0"/>
                <a:ea typeface="Helvetica Neue" charset="0"/>
                <a:cs typeface="Helvetica Neue" charset="0"/>
              </a:rPr>
              <a:t>Hofmeister</a:t>
            </a:r>
            <a:r>
              <a:rPr lang="en-US" sz="800" dirty="0" smtClean="0">
                <a:latin typeface="Helvetica Neue" charset="0"/>
                <a:ea typeface="Helvetica Neue" charset="0"/>
                <a:cs typeface="Helvetica Neue" charset="0"/>
              </a:rPr>
              <a:t> and Rubenstein. </a:t>
            </a:r>
            <a:r>
              <a:rPr lang="en-US" sz="800" i="1" dirty="0" smtClean="0">
                <a:latin typeface="Helvetica Neue" charset="0"/>
                <a:ea typeface="Helvetica Neue" charset="0"/>
                <a:cs typeface="Helvetica Neue" charset="0"/>
              </a:rPr>
              <a:t>Ecology Letters</a:t>
            </a:r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800" dirty="0" smtClean="0">
                <a:latin typeface="Helvetica Neue" charset="0"/>
                <a:ea typeface="Helvetica Neue" charset="0"/>
                <a:cs typeface="Helvetica Neue" charset="0"/>
              </a:rPr>
              <a:t>19:1219—1227. 2016. </a:t>
            </a:r>
            <a:endParaRPr 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5957625" y="1262725"/>
            <a:ext cx="2969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Glucocorticoid receptor evolution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8432" y="933119"/>
            <a:ext cx="1452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African starlings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0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8"/>
          <p:cNvSpPr txBox="1">
            <a:spLocks/>
          </p:cNvSpPr>
          <p:nvPr/>
        </p:nvSpPr>
        <p:spPr>
          <a:xfrm>
            <a:off x="485192" y="2533550"/>
            <a:ext cx="8285583" cy="62019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800" b="1" dirty="0" smtClean="0">
                <a:solidFill>
                  <a:srgbClr val="186376"/>
                </a:solidFill>
                <a:latin typeface="Helvetica Neue"/>
                <a:cs typeface="Helvetica Neue"/>
              </a:rPr>
              <a:t>The quick ‘n dirty of codon models</a:t>
            </a:r>
          </a:p>
          <a:p>
            <a:pPr algn="ctr"/>
            <a:endParaRPr lang="en-US" sz="3800" b="1" dirty="0" smtClean="0">
              <a:solidFill>
                <a:srgbClr val="186376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1723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 idx="4294967295"/>
          </p:nvPr>
        </p:nvSpPr>
        <p:spPr>
          <a:xfrm>
            <a:off x="248000" y="0"/>
            <a:ext cx="8896001" cy="88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We fit models using a multiple sequence alignment and a corresponding phylogeny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pic>
        <p:nvPicPr>
          <p:cNvPr id="4" name="Picture 3" descr="rtree5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39" y="1160437"/>
            <a:ext cx="3494315" cy="336905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48339" y="1346529"/>
            <a:ext cx="5168900" cy="2690329"/>
            <a:chOff x="248339" y="1346529"/>
            <a:chExt cx="5168900" cy="2690329"/>
          </a:xfrm>
        </p:grpSpPr>
        <p:sp>
          <p:nvSpPr>
            <p:cNvPr id="5" name="TextBox 4"/>
            <p:cNvSpPr txBox="1"/>
            <p:nvPr/>
          </p:nvSpPr>
          <p:spPr>
            <a:xfrm>
              <a:off x="248339" y="1346529"/>
              <a:ext cx="5168900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ourier"/>
                  <a:cs typeface="Courier"/>
                </a:rPr>
                <a:t> 23 612</a:t>
              </a:r>
            </a:p>
            <a:p>
              <a:r>
                <a:rPr lang="en-US" dirty="0">
                  <a:latin typeface="Courier"/>
                  <a:cs typeface="Courier"/>
                </a:rPr>
                <a:t>PPARG_HUMAN   CCAGAGTCCG CTGACCTCCG GGCCCTGAAA PPARG_XENLA   CCCGAGTCGG CCGATCAGCG AGTCCTGAAA Q9I878_CHICK  CCTGAATCTG CTGATCTGCG AGCGCTTAAG PPARG_MOUSE   CCAGAGTCTG CTGATCTGCG AGCCCTGAAG </a:t>
              </a:r>
              <a:endParaRPr lang="en-US" dirty="0" smtClean="0">
                <a:latin typeface="Courier"/>
                <a:cs typeface="Courier"/>
              </a:endParaRPr>
            </a:p>
            <a:p>
              <a:r>
                <a:rPr lang="en-US" dirty="0" smtClean="0">
                  <a:latin typeface="Courier"/>
                  <a:cs typeface="Courier"/>
                </a:rPr>
                <a:t>PPARG_RAT     </a:t>
              </a:r>
              <a:r>
                <a:rPr lang="en-US" dirty="0">
                  <a:latin typeface="Courier"/>
                  <a:cs typeface="Courier"/>
                </a:rPr>
                <a:t>CCAGAGTCTG CTGATCTGCG AGCCCTGAAG PPARG_BOVIN   CCAGAGTCTG CTGACCTCCG GGCCCTGAAG PPARG_MACMU   CCAGAGTCCG CTGACCTCCG GGCCCTGAAA PPARG_RABIT   CCCGAGTCTG CCGACCTCCG GGCCCTGAAG PPARB_XENLA   CCA---GTGT CTGACTTGGA TGTTCTACAG</a:t>
              </a:r>
            </a:p>
            <a:p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2946400" y="3594100"/>
              <a:ext cx="73152" cy="73152"/>
            </a:xfrm>
            <a:prstGeom prst="ellipse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946400" y="3778903"/>
              <a:ext cx="73152" cy="73152"/>
            </a:xfrm>
            <a:prstGeom prst="ellipse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946400" y="3963706"/>
              <a:ext cx="73152" cy="73152"/>
            </a:xfrm>
            <a:prstGeom prst="ellipse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16019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 idx="4294967295"/>
          </p:nvPr>
        </p:nvSpPr>
        <p:spPr>
          <a:xfrm>
            <a:off x="248000" y="0"/>
            <a:ext cx="8896001" cy="88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2400" dirty="0">
                <a:solidFill>
                  <a:srgbClr val="124057"/>
                </a:solidFill>
                <a:latin typeface="Helvetica Neue"/>
                <a:cs typeface="Helvetica Neue"/>
              </a:rPr>
              <a:t>We generally use </a:t>
            </a:r>
            <a:r>
              <a:rPr lang="en-US" sz="2400" dirty="0" err="1" smtClean="0">
                <a:solidFill>
                  <a:srgbClr val="124057"/>
                </a:solidFill>
                <a:latin typeface="Helvetica Neue"/>
                <a:cs typeface="Helvetica Neue"/>
              </a:rPr>
              <a:t>dN</a:t>
            </a:r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/</a:t>
            </a:r>
            <a:r>
              <a:rPr lang="en-US" sz="2400" dirty="0" err="1" smtClean="0">
                <a:solidFill>
                  <a:srgbClr val="124057"/>
                </a:solidFill>
                <a:latin typeface="Helvetica Neue"/>
                <a:cs typeface="Helvetica Neue"/>
              </a:rPr>
              <a:t>dS</a:t>
            </a:r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-based codon models </a:t>
            </a:r>
            <a:r>
              <a:rPr lang="en-US" sz="2400" dirty="0">
                <a:solidFill>
                  <a:srgbClr val="124057"/>
                </a:solidFill>
                <a:latin typeface="Helvetica Neue"/>
                <a:cs typeface="Helvetica Neue"/>
              </a:rPr>
              <a:t>to infer selection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sp>
        <p:nvSpPr>
          <p:cNvPr id="5" name="Shape 412"/>
          <p:cNvSpPr txBox="1">
            <a:spLocks/>
          </p:cNvSpPr>
          <p:nvPr/>
        </p:nvSpPr>
        <p:spPr>
          <a:xfrm>
            <a:off x="1146025" y="1392017"/>
            <a:ext cx="4703025" cy="14156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86376"/>
              </a:buClr>
            </a:pPr>
            <a:r>
              <a:rPr lang="en-US" sz="2000" i="1" dirty="0" smtClean="0">
                <a:latin typeface="Helvetica Neue"/>
                <a:cs typeface="Helvetica Neue"/>
              </a:rPr>
              <a:t>dN</a:t>
            </a:r>
            <a:r>
              <a:rPr lang="en-US" sz="2000" dirty="0" smtClean="0">
                <a:latin typeface="Helvetica Neue"/>
                <a:cs typeface="Helvetica Neue"/>
              </a:rPr>
              <a:t> = </a:t>
            </a:r>
            <a:r>
              <a:rPr lang="en-US" sz="2000" dirty="0" err="1" smtClean="0">
                <a:latin typeface="Helvetica Neue"/>
                <a:cs typeface="Helvetica Neue"/>
              </a:rPr>
              <a:t>nonsynonymous</a:t>
            </a:r>
            <a:r>
              <a:rPr lang="en-US" sz="2000" dirty="0" smtClean="0">
                <a:latin typeface="Helvetica Neue"/>
                <a:cs typeface="Helvetica Neue"/>
              </a:rPr>
              <a:t> substitution rate</a:t>
            </a:r>
          </a:p>
          <a:p>
            <a:pPr>
              <a:buClr>
                <a:srgbClr val="186376"/>
              </a:buClr>
            </a:pPr>
            <a:endParaRPr lang="en-US" sz="1800" dirty="0" smtClean="0">
              <a:latin typeface="Helvetica Neue"/>
              <a:cs typeface="Helvetica Neue"/>
            </a:endParaRPr>
          </a:p>
          <a:p>
            <a:pPr>
              <a:buClr>
                <a:srgbClr val="186376"/>
              </a:buClr>
            </a:pPr>
            <a:endParaRPr lang="en-US" sz="1800" dirty="0" smtClean="0">
              <a:latin typeface="Helvetica Neue"/>
              <a:cs typeface="Helvetica Neue"/>
            </a:endParaRPr>
          </a:p>
          <a:p>
            <a:pPr>
              <a:buClr>
                <a:srgbClr val="186376"/>
              </a:buClr>
            </a:pPr>
            <a:r>
              <a:rPr lang="en-US" sz="2000" i="1" dirty="0" smtClean="0">
                <a:latin typeface="Helvetica Neue"/>
                <a:cs typeface="Helvetica Neue"/>
              </a:rPr>
              <a:t>dS</a:t>
            </a:r>
            <a:r>
              <a:rPr lang="en-US" sz="2000" dirty="0" smtClean="0">
                <a:latin typeface="Helvetica Neue"/>
                <a:cs typeface="Helvetica Neue"/>
              </a:rPr>
              <a:t> = synonymous substitution rate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009990"/>
              </p:ext>
            </p:extLst>
          </p:nvPr>
        </p:nvGraphicFramePr>
        <p:xfrm>
          <a:off x="2272552" y="3174430"/>
          <a:ext cx="4744697" cy="1325651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1625619"/>
                <a:gridCol w="3119078"/>
              </a:tblGrid>
              <a:tr h="443314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dN/dS </a:t>
                      </a:r>
                      <a:r>
                        <a:rPr lang="en-US" sz="1800" dirty="0"/>
                        <a:t>&lt;</a:t>
                      </a:r>
                      <a:r>
                        <a:rPr lang="en-US" sz="1800" baseline="0" dirty="0"/>
                        <a:t> 1</a:t>
                      </a:r>
                      <a:endParaRPr lang="en-US" sz="1800" b="0" i="1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Purifying</a:t>
                      </a:r>
                      <a:r>
                        <a:rPr lang="en-US" sz="1800" baseline="0" dirty="0"/>
                        <a:t> selection</a:t>
                      </a:r>
                      <a:endParaRPr lang="en-US" sz="1800" b="0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</a:tr>
              <a:tr h="431479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dN/dS </a:t>
                      </a:r>
                      <a:r>
                        <a:rPr lang="en-US" sz="1800" dirty="0"/>
                        <a:t>~ 1</a:t>
                      </a:r>
                      <a:endParaRPr lang="en-US" sz="1800" i="1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Neutral evolution</a:t>
                      </a:r>
                      <a:endParaRPr lang="en-US" sz="1800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</a:tr>
              <a:tr h="450858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dN/dS  </a:t>
                      </a:r>
                      <a:r>
                        <a:rPr lang="en-US" sz="1800" dirty="0"/>
                        <a:t>&gt; 1</a:t>
                      </a:r>
                      <a:endParaRPr lang="en-US" sz="1800" i="1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Positive</a:t>
                      </a:r>
                      <a:r>
                        <a:rPr lang="en-US" sz="1800" baseline="0" dirty="0"/>
                        <a:t> selection</a:t>
                      </a:r>
                      <a:endParaRPr lang="en-US" sz="1800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41475" y="1392017"/>
            <a:ext cx="2073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AGT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>
                <a:solidFill>
                  <a:srgbClr val="94BF6E"/>
                </a:solidFill>
                <a:sym typeface="Wingdings"/>
              </a:rPr>
              <a:t>C</a:t>
            </a:r>
            <a:r>
              <a:rPr lang="en-US" sz="2000" dirty="0" smtClean="0">
                <a:sym typeface="Wingdings"/>
              </a:rPr>
              <a:t>GT</a:t>
            </a:r>
          </a:p>
          <a:p>
            <a:r>
              <a:rPr lang="en-US" sz="2000" dirty="0" smtClean="0">
                <a:solidFill>
                  <a:srgbClr val="3B8D61"/>
                </a:solidFill>
                <a:sym typeface="Wingdings"/>
              </a:rPr>
              <a:t>  M          R </a:t>
            </a:r>
            <a:endParaRPr lang="en-US" sz="2000" dirty="0">
              <a:solidFill>
                <a:srgbClr val="3B8D6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1474" y="2233487"/>
            <a:ext cx="168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CGC </a:t>
            </a:r>
            <a:r>
              <a:rPr lang="en-US" sz="2000" dirty="0" smtClean="0">
                <a:sym typeface="Wingdings"/>
              </a:rPr>
              <a:t> CG</a:t>
            </a:r>
            <a:r>
              <a:rPr lang="en-US" sz="2000" dirty="0" smtClean="0">
                <a:solidFill>
                  <a:srgbClr val="94BF6E"/>
                </a:solidFill>
                <a:sym typeface="Wingdings"/>
              </a:rPr>
              <a:t>T</a:t>
            </a:r>
          </a:p>
          <a:p>
            <a:r>
              <a:rPr lang="en-US" sz="2000" dirty="0" smtClean="0">
                <a:solidFill>
                  <a:srgbClr val="3B8D61"/>
                </a:solidFill>
                <a:sym typeface="Wingdings"/>
              </a:rPr>
              <a:t>   R          R </a:t>
            </a:r>
            <a:endParaRPr lang="en-US" sz="2000" dirty="0">
              <a:solidFill>
                <a:srgbClr val="3B8D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94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6239" y="995791"/>
            <a:ext cx="7139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 Neue"/>
                <a:cs typeface="Helvetica Neue"/>
              </a:rPr>
              <a:t>A Markov Process has a specified set of </a:t>
            </a:r>
            <a:r>
              <a:rPr lang="en-US" sz="1800" i="1" dirty="0" smtClean="0">
                <a:latin typeface="Helvetica Neue"/>
                <a:cs typeface="Helvetica Neue"/>
              </a:rPr>
              <a:t>states</a:t>
            </a:r>
            <a:endParaRPr lang="en-US" sz="1800" dirty="0" smtClean="0">
              <a:latin typeface="Helvetica Neue"/>
              <a:cs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239" y="2657783"/>
            <a:ext cx="7139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 Neue"/>
                <a:cs typeface="Helvetica Neue"/>
              </a:rPr>
              <a:t>Markov processes are </a:t>
            </a:r>
            <a:r>
              <a:rPr lang="en-US" sz="1800" i="1" dirty="0">
                <a:latin typeface="Helvetica Neue"/>
                <a:cs typeface="Helvetica Neue"/>
              </a:rPr>
              <a:t>memory-less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6239" y="1365123"/>
            <a:ext cx="7077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233363">
              <a:buFont typeface="Arial"/>
              <a:buChar char="•"/>
              <a:tabLst>
                <a:tab pos="395288" algn="l"/>
              </a:tabLst>
            </a:pPr>
            <a:r>
              <a:rPr lang="en-US" sz="1800" dirty="0">
                <a:latin typeface="Helvetica Neue"/>
                <a:cs typeface="Helvetica Neue"/>
              </a:rPr>
              <a:t>Nucleotide:   A C G T</a:t>
            </a:r>
          </a:p>
          <a:p>
            <a:pPr marL="628650" indent="-233363">
              <a:buFont typeface="Arial"/>
              <a:buChar char="•"/>
              <a:tabLst>
                <a:tab pos="395288" algn="l"/>
              </a:tabLst>
            </a:pPr>
            <a:r>
              <a:rPr lang="en-US" sz="1800" dirty="0">
                <a:latin typeface="Helvetica Neue"/>
                <a:cs typeface="Helvetica Neue"/>
              </a:rPr>
              <a:t>Amino acid:  A C D E F G H I K L M N P Q R S T V W Y</a:t>
            </a:r>
          </a:p>
          <a:p>
            <a:pPr marL="628650" indent="-233363">
              <a:buFont typeface="Arial"/>
              <a:buChar char="•"/>
              <a:tabLst>
                <a:tab pos="395288" algn="l"/>
              </a:tabLst>
            </a:pPr>
            <a:r>
              <a:rPr lang="en-US" sz="1800" dirty="0">
                <a:latin typeface="Helvetica Neue"/>
                <a:cs typeface="Helvetica Neue"/>
              </a:rPr>
              <a:t>Codon:         AAA, AAC, AAG, ..., TTT</a:t>
            </a:r>
            <a:endParaRPr lang="en-US" sz="1800"/>
          </a:p>
        </p:txBody>
      </p:sp>
      <p:sp>
        <p:nvSpPr>
          <p:cNvPr id="13" name="TextBox 12"/>
          <p:cNvSpPr txBox="1"/>
          <p:nvPr/>
        </p:nvSpPr>
        <p:spPr>
          <a:xfrm>
            <a:off x="616239" y="3027115"/>
            <a:ext cx="71393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0" indent="-228600">
              <a:buFont typeface="Arial"/>
              <a:buChar char="•"/>
            </a:pPr>
            <a:r>
              <a:rPr lang="en-US" sz="1800" dirty="0">
                <a:latin typeface="Helvetica Neue"/>
                <a:cs typeface="Helvetica Neue"/>
              </a:rPr>
              <a:t>Transitions between states occur with a probability that depends only on the current </a:t>
            </a:r>
            <a:r>
              <a:rPr lang="en-US" sz="1800" dirty="0" smtClean="0">
                <a:latin typeface="Helvetica Neue"/>
                <a:cs typeface="Helvetica Neue"/>
              </a:rPr>
              <a:t>state</a:t>
            </a:r>
          </a:p>
          <a:p>
            <a:pPr marL="635000" indent="-228600">
              <a:buFont typeface="Arial"/>
              <a:buChar char="•"/>
            </a:pPr>
            <a:r>
              <a:rPr lang="en-US" sz="1800" dirty="0" smtClean="0">
                <a:latin typeface="Helvetica Neue"/>
                <a:cs typeface="Helvetica Neue"/>
              </a:rPr>
              <a:t>Evolution acts on current genotype/phenotype, not on ancestral or future</a:t>
            </a:r>
          </a:p>
          <a:p>
            <a:pPr marL="635000" indent="-228600">
              <a:buFont typeface="Arial"/>
              <a:buChar char="•"/>
            </a:pPr>
            <a:endParaRPr lang="en-US" sz="1800" dirty="0" smtClean="0">
              <a:latin typeface="Helvetica Neue"/>
              <a:cs typeface="Helvetica Neue"/>
            </a:endParaRPr>
          </a:p>
        </p:txBody>
      </p:sp>
      <p:sp>
        <p:nvSpPr>
          <p:cNvPr id="15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We model </a:t>
            </a:r>
            <a:r>
              <a:rPr lang="en-US" sz="2400" dirty="0">
                <a:solidFill>
                  <a:srgbClr val="124057"/>
                </a:solidFill>
                <a:latin typeface="Helvetica Neue"/>
                <a:cs typeface="Helvetica Neue"/>
              </a:rPr>
              <a:t>s</a:t>
            </a:r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equence evolution as a Markov process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522456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6239" y="995791"/>
            <a:ext cx="7139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 Neue"/>
                <a:cs typeface="Helvetica Neue"/>
              </a:rPr>
              <a:t>A Markov Process has a specified set of </a:t>
            </a:r>
            <a:r>
              <a:rPr lang="en-US" sz="1800" i="1" dirty="0" smtClean="0">
                <a:latin typeface="Helvetica Neue"/>
                <a:cs typeface="Helvetica Neue"/>
              </a:rPr>
              <a:t>states</a:t>
            </a:r>
            <a:r>
              <a:rPr lang="en-US" sz="1800" dirty="0" smtClean="0">
                <a:latin typeface="Helvetica Neue"/>
                <a:cs typeface="Helvetica Neue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6239" y="2657783"/>
            <a:ext cx="7139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 Neue"/>
                <a:cs typeface="Helvetica Neue"/>
              </a:rPr>
              <a:t>Markov processes are </a:t>
            </a:r>
            <a:r>
              <a:rPr lang="en-US" sz="1800" i="1" dirty="0">
                <a:latin typeface="Helvetica Neue"/>
                <a:cs typeface="Helvetica Neue"/>
              </a:rPr>
              <a:t>memory-less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6239" y="1365123"/>
            <a:ext cx="7077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233363">
              <a:buFont typeface="Arial"/>
              <a:buChar char="•"/>
              <a:tabLst>
                <a:tab pos="395288" algn="l"/>
              </a:tabLst>
            </a:pPr>
            <a:r>
              <a:rPr lang="en-US" sz="1800" dirty="0">
                <a:latin typeface="Helvetica Neue"/>
                <a:cs typeface="Helvetica Neue"/>
              </a:rPr>
              <a:t>Nucleotide:   A C G T</a:t>
            </a:r>
          </a:p>
          <a:p>
            <a:pPr marL="628650" indent="-233363">
              <a:buFont typeface="Arial"/>
              <a:buChar char="•"/>
              <a:tabLst>
                <a:tab pos="395288" algn="l"/>
              </a:tabLst>
            </a:pPr>
            <a:r>
              <a:rPr lang="en-US" sz="1800" dirty="0">
                <a:latin typeface="Helvetica Neue"/>
                <a:cs typeface="Helvetica Neue"/>
              </a:rPr>
              <a:t>Amino acid:  A C D E F G H I K L M N P Q R S T V W Y</a:t>
            </a:r>
          </a:p>
          <a:p>
            <a:pPr marL="628650" indent="-233363">
              <a:buFont typeface="Arial"/>
              <a:buChar char="•"/>
              <a:tabLst>
                <a:tab pos="395288" algn="l"/>
              </a:tabLst>
            </a:pPr>
            <a:r>
              <a:rPr lang="en-US" sz="1800" dirty="0">
                <a:latin typeface="Helvetica Neue"/>
                <a:cs typeface="Helvetica Neue"/>
              </a:rPr>
              <a:t>Codon:         AAA, AAC, AAG, ..., TTT</a:t>
            </a:r>
            <a:endParaRPr lang="en-US" sz="1800" dirty="0"/>
          </a:p>
        </p:txBody>
      </p:sp>
      <p:grpSp>
        <p:nvGrpSpPr>
          <p:cNvPr id="3" name="Group 2"/>
          <p:cNvGrpSpPr/>
          <p:nvPr/>
        </p:nvGrpSpPr>
        <p:grpSpPr>
          <a:xfrm>
            <a:off x="371753" y="4215578"/>
            <a:ext cx="8765634" cy="911889"/>
            <a:chOff x="371753" y="4215578"/>
            <a:chExt cx="8765634" cy="911889"/>
          </a:xfrm>
        </p:grpSpPr>
        <p:grpSp>
          <p:nvGrpSpPr>
            <p:cNvPr id="2" name="Group 1"/>
            <p:cNvGrpSpPr/>
            <p:nvPr/>
          </p:nvGrpSpPr>
          <p:grpSpPr>
            <a:xfrm>
              <a:off x="371753" y="4745804"/>
              <a:ext cx="8624513" cy="381663"/>
              <a:chOff x="653990" y="4587071"/>
              <a:chExt cx="8130600" cy="381663"/>
            </a:xfrm>
          </p:grpSpPr>
          <p:cxnSp>
            <p:nvCxnSpPr>
              <p:cNvPr id="9" name="Straight Arrow Connector 8"/>
              <p:cNvCxnSpPr>
                <a:cxnSpLocks noChangeAspect="1"/>
              </p:cNvCxnSpPr>
              <p:nvPr/>
            </p:nvCxnSpPr>
            <p:spPr>
              <a:xfrm>
                <a:off x="653990" y="4587071"/>
                <a:ext cx="8130600" cy="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4216594" y="4599402"/>
                <a:ext cx="7151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>
                    <a:solidFill>
                      <a:schemeClr val="tx1"/>
                    </a:solidFill>
                    <a:latin typeface="Helvetica Neue"/>
                    <a:cs typeface="Helvetica Neue"/>
                  </a:rPr>
                  <a:t>Time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89120" y="4215578"/>
              <a:ext cx="87482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latin typeface="Menlo Bold"/>
                  <a:cs typeface="Menlo Bold"/>
                </a:rPr>
                <a:t>...  T  </a:t>
              </a:r>
              <a:r>
                <a:rPr lang="en-US" sz="2000">
                  <a:solidFill>
                    <a:schemeClr val="tx1"/>
                  </a:solidFill>
                  <a:latin typeface="Menlo Bold"/>
                  <a:cs typeface="Menlo Bold"/>
                  <a:sym typeface="Wingdings"/>
                </a:rPr>
                <a:t>  </a:t>
              </a:r>
              <a:r>
                <a:rPr lang="en-US" sz="2000">
                  <a:solidFill>
                    <a:srgbClr val="FF0000"/>
                  </a:solidFill>
                  <a:latin typeface="Menlo Bold"/>
                  <a:cs typeface="Menlo Bold"/>
                </a:rPr>
                <a:t>A  </a:t>
              </a:r>
              <a:r>
                <a:rPr lang="en-US" sz="2000">
                  <a:solidFill>
                    <a:srgbClr val="FF0000"/>
                  </a:solidFill>
                  <a:latin typeface="Menlo Bold"/>
                  <a:cs typeface="Menlo Bold"/>
                  <a:sym typeface="Wingdings"/>
                </a:rPr>
                <a:t>  </a:t>
              </a:r>
              <a:r>
                <a:rPr lang="en-US" sz="2000">
                  <a:solidFill>
                    <a:srgbClr val="FF0000"/>
                  </a:solidFill>
                  <a:latin typeface="Menlo Bold"/>
                  <a:cs typeface="Menlo Bold"/>
                </a:rPr>
                <a:t>G  </a:t>
              </a:r>
              <a:r>
                <a:rPr lang="en-US" sz="2000">
                  <a:solidFill>
                    <a:schemeClr val="tx1"/>
                  </a:solidFill>
                  <a:latin typeface="Menlo Bold"/>
                  <a:cs typeface="Menlo Bold"/>
                  <a:sym typeface="Wingdings"/>
                </a:rPr>
                <a:t>  </a:t>
              </a:r>
              <a:r>
                <a:rPr lang="en-US" sz="2000">
                  <a:solidFill>
                    <a:schemeClr val="tx1"/>
                  </a:solidFill>
                  <a:latin typeface="Menlo Bold"/>
                  <a:cs typeface="Menlo Bold"/>
                </a:rPr>
                <a:t>T  </a:t>
              </a:r>
              <a:r>
                <a:rPr lang="en-US" sz="2000">
                  <a:solidFill>
                    <a:schemeClr val="tx1"/>
                  </a:solidFill>
                  <a:latin typeface="Menlo Bold"/>
                  <a:cs typeface="Menlo Bold"/>
                  <a:sym typeface="Wingdings"/>
                </a:rPr>
                <a:t>  C    </a:t>
              </a:r>
              <a:r>
                <a:rPr lang="en-US" sz="2000">
                  <a:solidFill>
                    <a:srgbClr val="FF0000"/>
                  </a:solidFill>
                  <a:latin typeface="Menlo Bold"/>
                  <a:cs typeface="Menlo Bold"/>
                  <a:sym typeface="Wingdings"/>
                </a:rPr>
                <a:t>A    G  </a:t>
              </a:r>
              <a:r>
                <a:rPr lang="en-US" sz="2000">
                  <a:solidFill>
                    <a:schemeClr val="tx1"/>
                  </a:solidFill>
                  <a:latin typeface="Menlo Bold"/>
                  <a:cs typeface="Menlo Bold"/>
                  <a:sym typeface="Wingdings"/>
                </a:rPr>
                <a:t>  ...</a:t>
              </a:r>
              <a:r>
                <a:rPr lang="en-US" sz="2000">
                  <a:solidFill>
                    <a:schemeClr val="tx1"/>
                  </a:solidFill>
                  <a:latin typeface="Menlo Bold"/>
                  <a:cs typeface="Menlo Bold"/>
                </a:rPr>
                <a:t>  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16239" y="3027115"/>
            <a:ext cx="7139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0" indent="-228600">
              <a:buFont typeface="Arial"/>
              <a:buChar char="•"/>
            </a:pPr>
            <a:r>
              <a:rPr lang="en-US" sz="1800" dirty="0">
                <a:latin typeface="Helvetica Neue"/>
                <a:cs typeface="Helvetica Neue"/>
              </a:rPr>
              <a:t>Transitions between states occur with a probability that depends only on the current state.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20818" y="3829388"/>
            <a:ext cx="1136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Menlo Bold"/>
                <a:cs typeface="Menlo Bold"/>
              </a:rPr>
              <a:t>P(G|A)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62865" y="3829388"/>
            <a:ext cx="1136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Menlo Bold"/>
                <a:cs typeface="Menlo Bold"/>
              </a:rPr>
              <a:t>P(G|A)</a:t>
            </a:r>
          </a:p>
        </p:txBody>
      </p:sp>
      <p:sp>
        <p:nvSpPr>
          <p:cNvPr id="15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We model </a:t>
            </a:r>
            <a:r>
              <a:rPr lang="en-US" sz="2400" dirty="0">
                <a:solidFill>
                  <a:srgbClr val="124057"/>
                </a:solidFill>
                <a:latin typeface="Helvetica Neue"/>
                <a:cs typeface="Helvetica Neue"/>
              </a:rPr>
              <a:t>s</a:t>
            </a:r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equence evolution as a Markov process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72120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1792721" y="3646489"/>
            <a:ext cx="367641" cy="14605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wright-fisher_spac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t="37980" r="19634" b="54866"/>
          <a:stretch/>
        </p:blipFill>
        <p:spPr>
          <a:xfrm>
            <a:off x="1595178" y="2239378"/>
            <a:ext cx="2537233" cy="502350"/>
          </a:xfrm>
          <a:prstGeom prst="rect">
            <a:avLst/>
          </a:prstGeom>
        </p:spPr>
      </p:pic>
      <p:sp>
        <p:nvSpPr>
          <p:cNvPr id="2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>
                <a:solidFill>
                  <a:srgbClr val="124057"/>
                </a:solidFill>
                <a:latin typeface="Helvetica Neue"/>
                <a:cs typeface="Helvetica Neue"/>
              </a:rPr>
              <a:t>From populations to Markov chains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pic>
        <p:nvPicPr>
          <p:cNvPr id="18" name="Picture 17" descr="wright-fisher_spac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r="19634" b="93619"/>
          <a:stretch/>
        </p:blipFill>
        <p:spPr>
          <a:xfrm>
            <a:off x="1595182" y="476248"/>
            <a:ext cx="2537229" cy="448063"/>
          </a:xfrm>
          <a:prstGeom prst="rect">
            <a:avLst/>
          </a:prstGeom>
        </p:spPr>
      </p:pic>
      <p:pic>
        <p:nvPicPr>
          <p:cNvPr id="22" name="Picture 21" descr="wright-fisher_spac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t="15937" r="19634" b="78125"/>
          <a:stretch/>
        </p:blipFill>
        <p:spPr>
          <a:xfrm>
            <a:off x="1595178" y="1179710"/>
            <a:ext cx="2537233" cy="416951"/>
          </a:xfrm>
          <a:prstGeom prst="rect">
            <a:avLst/>
          </a:prstGeom>
        </p:spPr>
      </p:pic>
      <p:pic>
        <p:nvPicPr>
          <p:cNvPr id="23" name="Picture 22" descr="wright-fisher_spac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t="8497" r="19634" b="84685"/>
          <a:stretch/>
        </p:blipFill>
        <p:spPr>
          <a:xfrm>
            <a:off x="1586318" y="828892"/>
            <a:ext cx="2537233" cy="478752"/>
          </a:xfrm>
          <a:prstGeom prst="rect">
            <a:avLst/>
          </a:prstGeom>
        </p:spPr>
      </p:pic>
      <p:pic>
        <p:nvPicPr>
          <p:cNvPr id="25" name="Picture 24" descr="wright-fisher_spac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t="29232" r="19634" b="63016"/>
          <a:stretch/>
        </p:blipFill>
        <p:spPr>
          <a:xfrm>
            <a:off x="1595183" y="1798624"/>
            <a:ext cx="2537234" cy="544349"/>
          </a:xfrm>
          <a:prstGeom prst="rect">
            <a:avLst/>
          </a:prstGeom>
        </p:spPr>
      </p:pic>
      <p:pic>
        <p:nvPicPr>
          <p:cNvPr id="26" name="Picture 25" descr="wright-fisher_spac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t="23990" r="19634" b="70509"/>
          <a:stretch/>
        </p:blipFill>
        <p:spPr>
          <a:xfrm>
            <a:off x="1595178" y="1532078"/>
            <a:ext cx="2537234" cy="386291"/>
          </a:xfrm>
          <a:prstGeom prst="rect">
            <a:avLst/>
          </a:prstGeom>
        </p:spPr>
      </p:pic>
      <p:pic>
        <p:nvPicPr>
          <p:cNvPr id="29" name="Picture 28" descr="wright-fisher_spac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t="60241" r="19634" b="33537"/>
          <a:stretch/>
        </p:blipFill>
        <p:spPr>
          <a:xfrm>
            <a:off x="1595178" y="3241891"/>
            <a:ext cx="2537233" cy="436865"/>
          </a:xfrm>
          <a:prstGeom prst="rect">
            <a:avLst/>
          </a:prstGeom>
        </p:spPr>
      </p:pic>
      <p:pic>
        <p:nvPicPr>
          <p:cNvPr id="30" name="Picture 29" descr="wright-fisher_spac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t="45512" r="19634" b="47895"/>
          <a:stretch/>
        </p:blipFill>
        <p:spPr>
          <a:xfrm>
            <a:off x="1595178" y="2556097"/>
            <a:ext cx="2537234" cy="462954"/>
          </a:xfrm>
          <a:prstGeom prst="rect">
            <a:avLst/>
          </a:prstGeom>
        </p:spPr>
      </p:pic>
      <p:pic>
        <p:nvPicPr>
          <p:cNvPr id="32" name="Picture 31" descr="wright-fisher_spac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t="75077" r="19634" b="18436"/>
          <a:stretch/>
        </p:blipFill>
        <p:spPr>
          <a:xfrm>
            <a:off x="1595173" y="3970923"/>
            <a:ext cx="2537237" cy="455535"/>
          </a:xfrm>
          <a:prstGeom prst="rect">
            <a:avLst/>
          </a:prstGeom>
        </p:spPr>
      </p:pic>
      <p:pic>
        <p:nvPicPr>
          <p:cNvPr id="35" name="Picture 34" descr="wright-fisher_spac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t="81671" r="19634" b="12480"/>
          <a:stretch/>
        </p:blipFill>
        <p:spPr>
          <a:xfrm>
            <a:off x="1598349" y="4332489"/>
            <a:ext cx="2537237" cy="410729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1127875" y="495090"/>
            <a:ext cx="0" cy="4414106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Isosceles Triangle 42"/>
          <p:cNvSpPr>
            <a:spLocks noChangeAspect="1"/>
          </p:cNvSpPr>
          <p:nvPr/>
        </p:nvSpPr>
        <p:spPr>
          <a:xfrm flipV="1">
            <a:off x="1020063" y="4842846"/>
            <a:ext cx="215753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21268" y="871933"/>
            <a:ext cx="70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Helvetica Neue"/>
                <a:cs typeface="Helvetica Neue"/>
              </a:rPr>
              <a:t>time</a:t>
            </a:r>
            <a:endParaRPr lang="en-US" sz="1600" b="1" dirty="0">
              <a:latin typeface="Helvetica Neue"/>
              <a:cs typeface="Helvetica Neue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592673" y="2909992"/>
            <a:ext cx="2537228" cy="429395"/>
            <a:chOff x="1592673" y="2909992"/>
            <a:chExt cx="2537228" cy="429395"/>
          </a:xfrm>
        </p:grpSpPr>
        <p:pic>
          <p:nvPicPr>
            <p:cNvPr id="31" name="Picture 30" descr="wright-fisher_spaced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86" t="54020" r="19634" b="39865"/>
            <a:stretch/>
          </p:blipFill>
          <p:spPr>
            <a:xfrm>
              <a:off x="1592673" y="2909992"/>
              <a:ext cx="2537228" cy="429395"/>
            </a:xfrm>
            <a:prstGeom prst="rect">
              <a:avLst/>
            </a:prstGeom>
          </p:spPr>
        </p:pic>
        <p:cxnSp>
          <p:nvCxnSpPr>
            <p:cNvPr id="46" name="Straight Connector 45"/>
            <p:cNvCxnSpPr>
              <a:cxnSpLocks noChangeAspect="1"/>
            </p:cNvCxnSpPr>
            <p:nvPr/>
          </p:nvCxnSpPr>
          <p:spPr>
            <a:xfrm flipV="1">
              <a:off x="3940175" y="2940995"/>
              <a:ext cx="0" cy="14605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 descr="wright-fisher_spac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t="68324" r="19634" b="24710"/>
          <a:stretch/>
        </p:blipFill>
        <p:spPr>
          <a:xfrm>
            <a:off x="1598349" y="3597880"/>
            <a:ext cx="2537239" cy="489140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6532068" y="715721"/>
            <a:ext cx="464244" cy="3377806"/>
            <a:chOff x="5374794" y="871933"/>
            <a:chExt cx="464244" cy="3377806"/>
          </a:xfrm>
        </p:grpSpPr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5374794" y="871933"/>
              <a:ext cx="457200" cy="457200"/>
            </a:xfrm>
            <a:prstGeom prst="ellipse">
              <a:avLst/>
            </a:prstGeom>
            <a:solidFill>
              <a:srgbClr val="C40104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5509188" y="1437223"/>
              <a:ext cx="188411" cy="722802"/>
              <a:chOff x="6318654" y="1370534"/>
              <a:chExt cx="188411" cy="722802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>
                <a:off x="6412860" y="1370534"/>
                <a:ext cx="65" cy="54783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Isosceles Triangle 69"/>
              <p:cNvSpPr/>
              <p:nvPr/>
            </p:nvSpPr>
            <p:spPr>
              <a:xfrm flipV="1">
                <a:off x="6318654" y="1843699"/>
                <a:ext cx="188411" cy="249637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5374794" y="2324267"/>
              <a:ext cx="457200" cy="457200"/>
            </a:xfrm>
            <a:prstGeom prst="ellipse">
              <a:avLst/>
            </a:prstGeom>
            <a:solidFill>
              <a:srgbClr val="2BA4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5516167" y="2923885"/>
              <a:ext cx="188411" cy="722802"/>
              <a:chOff x="6318654" y="1370534"/>
              <a:chExt cx="188411" cy="722802"/>
            </a:xfrm>
          </p:grpSpPr>
          <p:cxnSp>
            <p:nvCxnSpPr>
              <p:cNvPr id="74" name="Straight Arrow Connector 73"/>
              <p:cNvCxnSpPr/>
              <p:nvPr/>
            </p:nvCxnSpPr>
            <p:spPr>
              <a:xfrm>
                <a:off x="6412860" y="1370534"/>
                <a:ext cx="65" cy="54783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Isosceles Triangle 74"/>
              <p:cNvSpPr/>
              <p:nvPr/>
            </p:nvSpPr>
            <p:spPr>
              <a:xfrm flipV="1">
                <a:off x="6318654" y="1843699"/>
                <a:ext cx="188411" cy="249637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5381838" y="3792539"/>
              <a:ext cx="457200" cy="457200"/>
            </a:xfrm>
            <a:prstGeom prst="ellipse">
              <a:avLst/>
            </a:prstGeom>
            <a:solidFill>
              <a:srgbClr val="FC4926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wright-fisher_spac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7919" r="19245" b="5845"/>
          <a:stretch/>
        </p:blipFill>
        <p:spPr>
          <a:xfrm>
            <a:off x="1507638" y="4628897"/>
            <a:ext cx="2613320" cy="442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0644" y="4332489"/>
            <a:ext cx="3634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"/>
                <a:cs typeface="Helvetica Neue"/>
              </a:rPr>
              <a:t>Assumption that differences among sequences are </a:t>
            </a:r>
            <a:r>
              <a:rPr lang="en-US" sz="1600" b="1" dirty="0" smtClean="0">
                <a:latin typeface="Helvetica Neue"/>
                <a:cs typeface="Helvetica Neue"/>
              </a:rPr>
              <a:t>fixed differences, i.e. substitutions</a:t>
            </a:r>
            <a:endParaRPr lang="en-US" sz="16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9559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8"/>
          <p:cNvSpPr txBox="1">
            <a:spLocks/>
          </p:cNvSpPr>
          <p:nvPr/>
        </p:nvSpPr>
        <p:spPr>
          <a:xfrm>
            <a:off x="223935" y="2626856"/>
            <a:ext cx="8920065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800" b="1" dirty="0" smtClean="0">
                <a:solidFill>
                  <a:srgbClr val="186376"/>
                </a:solidFill>
                <a:latin typeface="Helvetica Neue"/>
                <a:cs typeface="Helvetica Neue"/>
              </a:rPr>
              <a:t>All materials (and extra resources!) for my sessions live here:</a:t>
            </a:r>
          </a:p>
          <a:p>
            <a:endParaRPr lang="en-US" sz="3800" b="1" dirty="0" smtClean="0">
              <a:solidFill>
                <a:srgbClr val="186376"/>
              </a:solidFill>
              <a:latin typeface="Helvetica Neue"/>
              <a:cs typeface="Helvetica Neue"/>
            </a:endParaRPr>
          </a:p>
          <a:p>
            <a:r>
              <a:rPr lang="en-US" sz="3800" b="1" dirty="0" err="1" smtClean="0">
                <a:solidFill>
                  <a:srgbClr val="186376"/>
                </a:solidFill>
                <a:latin typeface="Monaco" charset="0"/>
                <a:ea typeface="Monaco" charset="0"/>
                <a:cs typeface="Monaco" charset="0"/>
              </a:rPr>
              <a:t>sjspielman.org</a:t>
            </a:r>
            <a:r>
              <a:rPr lang="en-US" sz="3800" b="1" dirty="0" smtClean="0">
                <a:solidFill>
                  <a:srgbClr val="186376"/>
                </a:solidFill>
                <a:latin typeface="Monaco" charset="0"/>
                <a:ea typeface="Monaco" charset="0"/>
                <a:cs typeface="Monaco" charset="0"/>
              </a:rPr>
              <a:t>/lacawac2017</a:t>
            </a:r>
            <a:endParaRPr lang="en" sz="3800" b="1" dirty="0">
              <a:solidFill>
                <a:srgbClr val="186376"/>
              </a:solidFill>
              <a:latin typeface="Monaco" charset="0"/>
              <a:ea typeface="Monaco" charset="0"/>
              <a:cs typeface="Monac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60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 idx="4294967295"/>
          </p:nvPr>
        </p:nvSpPr>
        <p:spPr>
          <a:xfrm>
            <a:off x="248000" y="0"/>
            <a:ext cx="8896001" cy="88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A codon model is a 61x61 matrix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sp>
        <p:nvSpPr>
          <p:cNvPr id="4" name="Double Bracket 3"/>
          <p:cNvSpPr/>
          <p:nvPr/>
        </p:nvSpPr>
        <p:spPr>
          <a:xfrm>
            <a:off x="2561187" y="818352"/>
            <a:ext cx="2743200" cy="2734887"/>
          </a:xfrm>
          <a:prstGeom prst="bracketPair">
            <a:avLst>
              <a:gd name="adj" fmla="val 6294"/>
            </a:avLst>
          </a:prstGeom>
          <a:ln w="38100" cap="sq">
            <a:solidFill>
              <a:schemeClr val="tx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65096" y="541353"/>
            <a:ext cx="2535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Monaco" charset="0"/>
                <a:ea typeface="Monaco" charset="0"/>
                <a:cs typeface="Monaco" charset="0"/>
              </a:rPr>
              <a:t>AAA </a:t>
            </a:r>
            <a:r>
              <a:rPr lang="en-US" sz="1200" smtClean="0">
                <a:latin typeface="Monaco" charset="0"/>
                <a:ea typeface="Monaco" charset="0"/>
                <a:cs typeface="Monaco" charset="0"/>
              </a:rPr>
              <a:t>AAC AAG AAT ACA </a:t>
            </a:r>
            <a:r>
              <a:rPr lang="mr-IN" sz="1200" dirty="0" smtClean="0">
                <a:latin typeface="Monaco" charset="0"/>
                <a:ea typeface="Monaco" charset="0"/>
                <a:cs typeface="Monaco" charset="0"/>
              </a:rPr>
              <a:t>…</a:t>
            </a:r>
            <a:r>
              <a:rPr lang="en-US" sz="1200" dirty="0" smtClean="0">
                <a:latin typeface="Monaco" charset="0"/>
                <a:ea typeface="Monaco" charset="0"/>
                <a:cs typeface="Monaco" charset="0"/>
              </a:rPr>
              <a:t> TTT</a:t>
            </a:r>
            <a:endParaRPr lang="en-US" sz="1200" dirty="0"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2725" y="939300"/>
            <a:ext cx="50846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Monaco" charset="0"/>
                <a:ea typeface="Monaco" charset="0"/>
                <a:cs typeface="Monaco" charset="0"/>
              </a:rPr>
              <a:t>AAA</a:t>
            </a:r>
          </a:p>
          <a:p>
            <a:r>
              <a:rPr lang="en-US" sz="1200" dirty="0" smtClean="0">
                <a:latin typeface="Monaco" charset="0"/>
                <a:ea typeface="Monaco" charset="0"/>
                <a:cs typeface="Monaco" charset="0"/>
              </a:rPr>
              <a:t> AAC</a:t>
            </a:r>
          </a:p>
          <a:p>
            <a:r>
              <a:rPr lang="en-US" sz="1200" dirty="0" smtClean="0">
                <a:latin typeface="Monaco" charset="0"/>
                <a:ea typeface="Monaco" charset="0"/>
                <a:cs typeface="Monaco" charset="0"/>
              </a:rPr>
              <a:t> AAG</a:t>
            </a:r>
          </a:p>
          <a:p>
            <a:r>
              <a:rPr lang="en-US" sz="1200" dirty="0" smtClean="0">
                <a:latin typeface="Monaco" charset="0"/>
                <a:ea typeface="Monaco" charset="0"/>
                <a:cs typeface="Monaco" charset="0"/>
              </a:rPr>
              <a:t> AAT </a:t>
            </a:r>
          </a:p>
          <a:p>
            <a:endParaRPr lang="en-US" sz="1200" dirty="0">
              <a:latin typeface="Monaco" charset="0"/>
              <a:ea typeface="Monaco" charset="0"/>
              <a:cs typeface="Monaco" charset="0"/>
            </a:endParaRPr>
          </a:p>
          <a:p>
            <a:r>
              <a:rPr lang="en-US" sz="1200" dirty="0" smtClean="0">
                <a:latin typeface="Monaco" charset="0"/>
                <a:ea typeface="Monaco" charset="0"/>
                <a:cs typeface="Monaco" charset="0"/>
              </a:rPr>
              <a:t>ACA </a:t>
            </a:r>
          </a:p>
          <a:p>
            <a:endParaRPr lang="en-US" sz="1200" dirty="0">
              <a:latin typeface="Monaco" charset="0"/>
              <a:ea typeface="Monaco" charset="0"/>
              <a:cs typeface="Monaco" charset="0"/>
            </a:endParaRPr>
          </a:p>
          <a:p>
            <a:r>
              <a:rPr lang="mr-IN" sz="1200" dirty="0" smtClean="0">
                <a:latin typeface="Monaco" charset="0"/>
                <a:ea typeface="Monaco" charset="0"/>
                <a:cs typeface="Monaco" charset="0"/>
              </a:rPr>
              <a:t>…</a:t>
            </a:r>
            <a:r>
              <a:rPr lang="en-US" sz="1200" dirty="0" smtClean="0">
                <a:latin typeface="Monaco" charset="0"/>
                <a:ea typeface="Monaco" charset="0"/>
                <a:cs typeface="Monaco" charset="0"/>
              </a:rPr>
              <a:t> </a:t>
            </a:r>
          </a:p>
          <a:p>
            <a:endParaRPr lang="en-US" sz="1200" dirty="0">
              <a:latin typeface="Monaco" charset="0"/>
              <a:ea typeface="Monaco" charset="0"/>
              <a:cs typeface="Monaco" charset="0"/>
            </a:endParaRPr>
          </a:p>
          <a:p>
            <a:r>
              <a:rPr lang="en-US" sz="1200" dirty="0" smtClean="0">
                <a:latin typeface="Monaco" charset="0"/>
                <a:ea typeface="Monaco" charset="0"/>
                <a:cs typeface="Monaco" charset="0"/>
              </a:rPr>
              <a:t>TTT</a:t>
            </a:r>
            <a:endParaRPr lang="en-US" sz="1200" dirty="0"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5096" y="2389457"/>
            <a:ext cx="536862" cy="4001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Monaco" charset="0"/>
                <a:ea typeface="Monaco" charset="0"/>
                <a:cs typeface="Monaco" charset="0"/>
              </a:rPr>
              <a:t>ACA</a:t>
            </a:r>
            <a:r>
              <a:rPr lang="en-US" sz="1000" dirty="0" smtClean="0">
                <a:latin typeface="Monaco" charset="0"/>
                <a:ea typeface="Monaco" charset="0"/>
                <a:cs typeface="Monaco" charset="0"/>
                <a:sym typeface="Wingdings"/>
              </a:rPr>
              <a:t> AAC</a:t>
            </a:r>
            <a:endParaRPr lang="en-US" sz="1000" dirty="0"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45063" y="862839"/>
            <a:ext cx="545446" cy="400110"/>
          </a:xfrm>
          <a:prstGeom prst="rect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Monaco" charset="0"/>
                <a:ea typeface="Monaco" charset="0"/>
                <a:cs typeface="Monaco" charset="0"/>
              </a:rPr>
              <a:t>AAA</a:t>
            </a:r>
            <a:r>
              <a:rPr lang="en-US" sz="1000" dirty="0" smtClean="0">
                <a:latin typeface="Monaco" charset="0"/>
                <a:ea typeface="Monaco" charset="0"/>
                <a:cs typeface="Monaco" charset="0"/>
                <a:sym typeface="Wingdings"/>
              </a:rPr>
              <a:t> AAG</a:t>
            </a:r>
            <a:endParaRPr lang="en-US" sz="1000" dirty="0"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52000" y="1525156"/>
            <a:ext cx="536862" cy="40011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Monaco" charset="0"/>
                <a:ea typeface="Monaco" charset="0"/>
                <a:cs typeface="Monaco" charset="0"/>
              </a:rPr>
              <a:t>AAG</a:t>
            </a:r>
            <a:r>
              <a:rPr lang="en-US" sz="1000" dirty="0" smtClean="0">
                <a:latin typeface="Monaco" charset="0"/>
                <a:ea typeface="Monaco" charset="0"/>
                <a:cs typeface="Monaco" charset="0"/>
                <a:sym typeface="Wingdings"/>
              </a:rPr>
              <a:t> AAT</a:t>
            </a:r>
            <a:endParaRPr lang="en-US" sz="1000" dirty="0">
              <a:latin typeface="Monaco" charset="0"/>
              <a:ea typeface="Monaco" charset="0"/>
              <a:cs typeface="Monaco" charset="0"/>
            </a:endParaRPr>
          </a:p>
        </p:txBody>
      </p:sp>
      <p:cxnSp>
        <p:nvCxnSpPr>
          <p:cNvPr id="18" name="Straight Arrow Connector 17"/>
          <p:cNvCxnSpPr>
            <a:endCxn id="19" idx="1"/>
          </p:cNvCxnSpPr>
          <p:nvPr/>
        </p:nvCxnSpPr>
        <p:spPr>
          <a:xfrm>
            <a:off x="3201958" y="2789567"/>
            <a:ext cx="2337514" cy="40505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39472" y="2994568"/>
            <a:ext cx="1714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Rate = 0 when </a:t>
            </a:r>
          </a:p>
          <a:p>
            <a:r>
              <a:rPr lang="en-US" sz="1000" dirty="0" smtClean="0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2 nucleotide changes</a:t>
            </a:r>
            <a:endParaRPr lang="en-US" sz="1000" dirty="0">
              <a:solidFill>
                <a:srgbClr val="FF0000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288862" y="1650641"/>
            <a:ext cx="1305255" cy="68417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594117" y="2158624"/>
            <a:ext cx="204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  <a:latin typeface="Monaco" charset="0"/>
                <a:ea typeface="Monaco" charset="0"/>
                <a:cs typeface="Monaco" charset="0"/>
              </a:rPr>
              <a:t>nonsynonymous change:</a:t>
            </a:r>
          </a:p>
          <a:p>
            <a:r>
              <a:rPr lang="en-US" dirty="0" err="1" smtClean="0">
                <a:solidFill>
                  <a:srgbClr val="0070C0"/>
                </a:solidFill>
                <a:latin typeface="Monaco" charset="0"/>
                <a:ea typeface="Monaco" charset="0"/>
                <a:cs typeface="Monaco" charset="0"/>
              </a:rPr>
              <a:t>r</a:t>
            </a:r>
            <a:r>
              <a:rPr lang="en-US" baseline="-25000" dirty="0" err="1" smtClean="0">
                <a:solidFill>
                  <a:srgbClr val="0070C0"/>
                </a:solidFill>
                <a:latin typeface="Monaco" charset="0"/>
                <a:ea typeface="Monaco" charset="0"/>
                <a:cs typeface="Monaco" charset="0"/>
              </a:rPr>
              <a:t>GT</a:t>
            </a:r>
            <a:r>
              <a:rPr lang="en-US" dirty="0" smtClean="0">
                <a:solidFill>
                  <a:srgbClr val="0070C0"/>
                </a:solidFill>
                <a:latin typeface="Monaco" charset="0"/>
                <a:ea typeface="Monaco" charset="0"/>
                <a:cs typeface="Monaco" charset="0"/>
              </a:rPr>
              <a:t> * ⍵ * F</a:t>
            </a:r>
            <a:r>
              <a:rPr lang="en-US" baseline="-25000" dirty="0" smtClean="0">
                <a:solidFill>
                  <a:srgbClr val="0070C0"/>
                </a:solidFill>
                <a:latin typeface="Monaco" charset="0"/>
                <a:ea typeface="Monaco" charset="0"/>
                <a:cs typeface="Monaco" charset="0"/>
              </a:rPr>
              <a:t>&lt;T,AAT&gt;</a:t>
            </a:r>
            <a:r>
              <a:rPr lang="en-US" dirty="0" smtClean="0">
                <a:solidFill>
                  <a:srgbClr val="0070C0"/>
                </a:solidFill>
                <a:latin typeface="Monaco" charset="0"/>
                <a:ea typeface="Monaco" charset="0"/>
                <a:cs typeface="Monaco" charset="0"/>
              </a:rPr>
              <a:t>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932787" y="1004647"/>
            <a:ext cx="1661330" cy="90704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36395" y="901441"/>
            <a:ext cx="204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7030A0"/>
                </a:solidFill>
                <a:latin typeface="Monaco" charset="0"/>
                <a:ea typeface="Monaco" charset="0"/>
                <a:cs typeface="Monaco" charset="0"/>
              </a:rPr>
              <a:t>synonymous transition:</a:t>
            </a:r>
          </a:p>
          <a:p>
            <a:r>
              <a:rPr lang="en-US" dirty="0" err="1" smtClean="0">
                <a:solidFill>
                  <a:srgbClr val="7030A0"/>
                </a:solidFill>
                <a:latin typeface="Monaco" charset="0"/>
                <a:ea typeface="Monaco" charset="0"/>
                <a:cs typeface="Monaco" charset="0"/>
              </a:rPr>
              <a:t>r</a:t>
            </a:r>
            <a:r>
              <a:rPr lang="en-US" baseline="-25000" dirty="0" err="1" smtClean="0">
                <a:solidFill>
                  <a:srgbClr val="7030A0"/>
                </a:solidFill>
                <a:latin typeface="Monaco" charset="0"/>
                <a:ea typeface="Monaco" charset="0"/>
                <a:cs typeface="Monaco" charset="0"/>
              </a:rPr>
              <a:t>AG</a:t>
            </a:r>
            <a:r>
              <a:rPr lang="en-US" dirty="0" smtClean="0">
                <a:solidFill>
                  <a:srgbClr val="7030A0"/>
                </a:solidFill>
                <a:latin typeface="Monaco" charset="0"/>
                <a:ea typeface="Monaco" charset="0"/>
                <a:cs typeface="Monaco" charset="0"/>
              </a:rPr>
              <a:t> * F</a:t>
            </a:r>
            <a:r>
              <a:rPr lang="en-US" baseline="-25000" dirty="0" smtClean="0">
                <a:solidFill>
                  <a:srgbClr val="7030A0"/>
                </a:solidFill>
                <a:latin typeface="Monaco" charset="0"/>
                <a:ea typeface="Monaco" charset="0"/>
                <a:cs typeface="Monaco" charset="0"/>
              </a:rPr>
              <a:t>&lt;G,AAG&gt;</a:t>
            </a:r>
            <a:r>
              <a:rPr lang="en-US" dirty="0" smtClean="0">
                <a:solidFill>
                  <a:srgbClr val="7030A0"/>
                </a:solidFill>
                <a:latin typeface="Monaco" charset="0"/>
                <a:ea typeface="Monaco" charset="0"/>
                <a:cs typeface="Monaco" charset="0"/>
              </a:rPr>
              <a:t>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0" y="3760312"/>
            <a:ext cx="4430582" cy="13394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41489" y="4086237"/>
            <a:ext cx="4285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Monaco" charset="0"/>
                <a:ea typeface="Monaco" charset="0"/>
                <a:cs typeface="Monaco" charset="0"/>
              </a:rPr>
              <a:t>r</a:t>
            </a:r>
            <a:r>
              <a:rPr lang="en-US" baseline="-25000" dirty="0" err="1" smtClean="0">
                <a:latin typeface="Monaco" charset="0"/>
                <a:ea typeface="Monaco" charset="0"/>
                <a:cs typeface="Monaco" charset="0"/>
              </a:rPr>
              <a:t>ij</a:t>
            </a:r>
            <a:r>
              <a:rPr lang="en-US" baseline="-25000" dirty="0" smtClean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 smtClean="0">
                <a:latin typeface="Monaco" charset="0"/>
                <a:ea typeface="Monaco" charset="0"/>
                <a:cs typeface="Monaco" charset="0"/>
              </a:rPr>
              <a:t>= exchangeability (mutation model)</a:t>
            </a:r>
          </a:p>
          <a:p>
            <a:r>
              <a:rPr lang="en-US" dirty="0" smtClean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⍵ = </a:t>
            </a:r>
            <a:r>
              <a:rPr lang="en-US" dirty="0" err="1" smtClean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dN</a:t>
            </a:r>
            <a:r>
              <a:rPr lang="en-US" dirty="0" smtClean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/</a:t>
            </a:r>
            <a:r>
              <a:rPr lang="en-US" dirty="0" err="1" smtClean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dS</a:t>
            </a:r>
            <a:r>
              <a:rPr lang="en-US" dirty="0" smtClean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 parameter</a:t>
            </a:r>
          </a:p>
          <a:p>
            <a:r>
              <a:rPr lang="en-US" dirty="0" smtClean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F</a:t>
            </a:r>
            <a:r>
              <a:rPr lang="en-US" baseline="-25000" dirty="0" smtClean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j</a:t>
            </a:r>
            <a:r>
              <a:rPr lang="en-US" dirty="0" smtClean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 = Frequency of target codon (GY94)</a:t>
            </a:r>
          </a:p>
          <a:p>
            <a:r>
              <a:rPr lang="en-US" dirty="0" smtClean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     OR frequency of target </a:t>
            </a:r>
            <a:r>
              <a:rPr lang="en-US" dirty="0" err="1" smtClean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nuc</a:t>
            </a:r>
            <a:r>
              <a:rPr lang="en-US" dirty="0" smtClean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 (MG94)</a:t>
            </a:r>
          </a:p>
        </p:txBody>
      </p:sp>
    </p:spTree>
    <p:extLst>
      <p:ext uri="{BB962C8B-B14F-4D97-AF65-F5344CB8AC3E}">
        <p14:creationId xmlns:p14="http://schemas.microsoft.com/office/powerpoint/2010/main" val="31641278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9" grpId="0"/>
      <p:bldP spid="24" grpId="0"/>
      <p:bldP spid="28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Brief detour: Mutation-selection models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903" y="959031"/>
            <a:ext cx="7855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The newest flavor of codon models (not </a:t>
            </a:r>
            <a:r>
              <a:rPr lang="en-US" sz="2200" dirty="0" err="1" smtClean="0">
                <a:latin typeface="Helvetica Neue" charset="0"/>
                <a:ea typeface="Helvetica Neue" charset="0"/>
                <a:cs typeface="Helvetica Neue" charset="0"/>
              </a:rPr>
              <a:t>dN</a:t>
            </a: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/</a:t>
            </a:r>
            <a:r>
              <a:rPr lang="en-US" sz="2200" dirty="0" err="1" smtClean="0">
                <a:latin typeface="Helvetica Neue" charset="0"/>
                <a:ea typeface="Helvetica Neue" charset="0"/>
                <a:cs typeface="Helvetica Neue" charset="0"/>
              </a:rPr>
              <a:t>dS</a:t>
            </a: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!) model substitution mechanistically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5628" y="2036299"/>
            <a:ext cx="6928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Neue"/>
                <a:cs typeface="Helvetica Neue"/>
              </a:rPr>
              <a:t>Substitution rate = mutation rate * fixation rate</a:t>
            </a:r>
          </a:p>
        </p:txBody>
      </p:sp>
      <p:pic>
        <p:nvPicPr>
          <p:cNvPr id="6" name="Picture 5" descr="documen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r="56794" b="89301"/>
          <a:stretch/>
        </p:blipFill>
        <p:spPr>
          <a:xfrm>
            <a:off x="2751633" y="2458228"/>
            <a:ext cx="1160236" cy="1593673"/>
          </a:xfrm>
          <a:prstGeom prst="rect">
            <a:avLst/>
          </a:prstGeom>
        </p:spPr>
      </p:pic>
      <p:pic>
        <p:nvPicPr>
          <p:cNvPr id="7" name="Picture 6" descr="documen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7" t="20357" r="34140" b="73608"/>
          <a:stretch/>
        </p:blipFill>
        <p:spPr>
          <a:xfrm>
            <a:off x="5561164" y="4186110"/>
            <a:ext cx="2949222" cy="791256"/>
          </a:xfrm>
          <a:prstGeom prst="rect">
            <a:avLst/>
          </a:prstGeom>
        </p:spPr>
      </p:pic>
      <p:pic>
        <p:nvPicPr>
          <p:cNvPr id="8" name="Picture 7" descr="documen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5" r="33751" b="89301"/>
          <a:stretch/>
        </p:blipFill>
        <p:spPr>
          <a:xfrm>
            <a:off x="5876495" y="2498167"/>
            <a:ext cx="1983606" cy="1593673"/>
          </a:xfrm>
          <a:prstGeom prst="rect">
            <a:avLst/>
          </a:prstGeom>
        </p:spPr>
      </p:pic>
      <p:pic>
        <p:nvPicPr>
          <p:cNvPr id="9" name="Picture 8" descr="documen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7" r="50778" b="89301"/>
          <a:stretch/>
        </p:blipFill>
        <p:spPr>
          <a:xfrm>
            <a:off x="4454416" y="2458228"/>
            <a:ext cx="661202" cy="159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7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424543" y="2523003"/>
            <a:ext cx="84582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sz="3800" dirty="0" smtClean="0">
                <a:solidFill>
                  <a:srgbClr val="F2F2F2"/>
                </a:solidFill>
                <a:latin typeface="Helvetica Neue"/>
                <a:cs typeface="Helvetica Neue"/>
              </a:rPr>
              <a:t/>
            </a:r>
            <a:br>
              <a:rPr lang="en-US" sz="3800" dirty="0" smtClean="0">
                <a:solidFill>
                  <a:srgbClr val="F2F2F2"/>
                </a:solidFill>
                <a:latin typeface="Helvetica Neue"/>
                <a:cs typeface="Helvetica Neue"/>
              </a:rPr>
            </a:br>
            <a:r>
              <a:rPr lang="en-US" sz="3800" b="0" dirty="0" smtClean="0">
                <a:solidFill>
                  <a:srgbClr val="F2F2F2"/>
                </a:solidFill>
                <a:latin typeface="Helvetica Neue"/>
                <a:cs typeface="Helvetica Neue"/>
              </a:rPr>
              <a:t>These models are only suitable for </a:t>
            </a:r>
            <a:r>
              <a:rPr lang="en-US" sz="3800" i="1" dirty="0" smtClean="0">
                <a:solidFill>
                  <a:srgbClr val="F2F2F2"/>
                </a:solidFill>
                <a:latin typeface="Helvetica Neue"/>
                <a:cs typeface="Helvetica Neue"/>
              </a:rPr>
              <a:t>interspecific </a:t>
            </a:r>
            <a:r>
              <a:rPr lang="en-US" sz="3800" i="1" dirty="0" smtClean="0">
                <a:solidFill>
                  <a:srgbClr val="F2F2F2"/>
                </a:solidFill>
                <a:latin typeface="Helvetica Neue"/>
                <a:cs typeface="Helvetica Neue"/>
              </a:rPr>
              <a:t>data and pathogens. </a:t>
            </a:r>
            <a:r>
              <a:rPr lang="en-US" sz="3800" b="0" dirty="0" smtClean="0">
                <a:solidFill>
                  <a:srgbClr val="F2F2F2"/>
                </a:solidFill>
                <a:latin typeface="Helvetica Neue"/>
                <a:cs typeface="Helvetica Neue"/>
              </a:rPr>
              <a:t/>
            </a:r>
            <a:br>
              <a:rPr lang="en-US" sz="3800" b="0" dirty="0" smtClean="0">
                <a:solidFill>
                  <a:srgbClr val="F2F2F2"/>
                </a:solidFill>
                <a:latin typeface="Helvetica Neue"/>
                <a:cs typeface="Helvetica Neue"/>
              </a:rPr>
            </a:br>
            <a:endParaRPr lang="en" sz="3800" dirty="0">
              <a:solidFill>
                <a:srgbClr val="F2F2F2"/>
              </a:solidFill>
              <a:latin typeface="Helvetica Neue"/>
              <a:cs typeface="Helvetica Neue"/>
            </a:endParaRPr>
          </a:p>
        </p:txBody>
      </p:sp>
      <p:sp>
        <p:nvSpPr>
          <p:cNvPr id="3" name="Shape 98"/>
          <p:cNvSpPr txBox="1">
            <a:spLocks/>
          </p:cNvSpPr>
          <p:nvPr/>
        </p:nvSpPr>
        <p:spPr>
          <a:xfrm>
            <a:off x="3223727" y="1152619"/>
            <a:ext cx="2859832" cy="933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6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6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6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6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6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6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6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6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4200" cap="small" dirty="0" smtClean="0">
                <a:solidFill>
                  <a:srgbClr val="94BF6E"/>
                </a:solidFill>
                <a:latin typeface="Helvetica Neue"/>
                <a:cs typeface="Helvetica Neue"/>
              </a:rPr>
              <a:t>Caution!</a:t>
            </a:r>
            <a:r>
              <a:rPr lang="en-US" sz="4200" dirty="0" smtClean="0">
                <a:solidFill>
                  <a:srgbClr val="94BF6E"/>
                </a:solidFill>
                <a:latin typeface="Helvetica Neue"/>
                <a:cs typeface="Helvetica Neue"/>
              </a:rPr>
              <a:t/>
            </a:r>
            <a:br>
              <a:rPr lang="en-US" sz="4200" dirty="0" smtClean="0">
                <a:solidFill>
                  <a:srgbClr val="94BF6E"/>
                </a:solidFill>
                <a:latin typeface="Helvetica Neue"/>
                <a:cs typeface="Helvetica Neue"/>
              </a:rPr>
            </a:br>
            <a:endParaRPr lang="en" sz="4200" dirty="0">
              <a:solidFill>
                <a:srgbClr val="94BF6E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194355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Using </a:t>
            </a:r>
            <a:r>
              <a:rPr lang="en-US" sz="2400" dirty="0" err="1" smtClean="0">
                <a:solidFill>
                  <a:srgbClr val="124057"/>
                </a:solidFill>
                <a:latin typeface="Helvetica Neue"/>
                <a:cs typeface="Helvetica Neue"/>
              </a:rPr>
              <a:t>HyPhy</a:t>
            </a:r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 to detect selection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810" y="1244906"/>
            <a:ext cx="785502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Homepage: </a:t>
            </a: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  <a:hlinkClick r:id="rId2"/>
              </a:rPr>
              <a:t>http://hyphy.org</a:t>
            </a:r>
            <a:endParaRPr lang="en-US" sz="2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2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 err="1" smtClean="0">
                <a:latin typeface="Helvetica Neue" charset="0"/>
                <a:ea typeface="Helvetica Neue" charset="0"/>
                <a:cs typeface="Helvetica Neue" charset="0"/>
              </a:rPr>
              <a:t>Datamonkey</a:t>
            </a: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 webserver: </a:t>
            </a: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  <a:hlinkClick r:id="rId3"/>
              </a:rPr>
              <a:t>http://datamonkey.org</a:t>
            </a:r>
            <a:endParaRPr lang="en-US" sz="2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2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i="1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New </a:t>
            </a:r>
            <a:r>
              <a:rPr lang="en-US" sz="2200" dirty="0" err="1">
                <a:latin typeface="Helvetica Neue" charset="0"/>
                <a:ea typeface="Helvetica Neue" charset="0"/>
                <a:cs typeface="Helvetica Neue" charset="0"/>
              </a:rPr>
              <a:t>D</a:t>
            </a:r>
            <a:r>
              <a:rPr lang="en-US" sz="2200" dirty="0" err="1" smtClean="0">
                <a:latin typeface="Helvetica Neue" charset="0"/>
                <a:ea typeface="Helvetica Neue" charset="0"/>
                <a:cs typeface="Helvetica Neue" charset="0"/>
              </a:rPr>
              <a:t>atamonkey</a:t>
            </a: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 webserver</a:t>
            </a:r>
            <a:r>
              <a:rPr lang="en-US" sz="2200" dirty="0">
                <a:latin typeface="Helvetica Neue" charset="0"/>
                <a:ea typeface="Helvetica Neue" charset="0"/>
                <a:cs typeface="Helvetica Neue" charset="0"/>
              </a:rPr>
              <a:t>: </a:t>
            </a:r>
            <a:r>
              <a:rPr lang="en-US" sz="2200" dirty="0">
                <a:latin typeface="Helvetica Neue" charset="0"/>
                <a:ea typeface="Helvetica Neue" charset="0"/>
                <a:cs typeface="Helvetica Neue" charset="0"/>
                <a:hlinkClick r:id="rId3"/>
              </a:rPr>
              <a:t>http</a:t>
            </a: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  <a:hlinkClick r:id="rId3"/>
              </a:rPr>
              <a:t>://test.datamonkey.org</a:t>
            </a:r>
            <a:endParaRPr lang="en-US" sz="2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7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Hypothesis testing methods we’ll look at today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001" y="854400"/>
            <a:ext cx="889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100" dirty="0" smtClean="0">
                <a:latin typeface="Helvetica Neue" charset="0"/>
                <a:ea typeface="Helvetica Neue" charset="0"/>
                <a:cs typeface="Helvetica Neue" charset="0"/>
              </a:rPr>
              <a:t>Is my </a:t>
            </a:r>
            <a:r>
              <a:rPr lang="en-US" sz="2100" b="1" dirty="0" smtClean="0">
                <a:latin typeface="Helvetica Neue" charset="0"/>
                <a:ea typeface="Helvetica Neue" charset="0"/>
                <a:cs typeface="Helvetica Neue" charset="0"/>
              </a:rPr>
              <a:t>gene</a:t>
            </a:r>
            <a:r>
              <a:rPr lang="en-US" sz="2100" dirty="0" smtClean="0">
                <a:latin typeface="Helvetica Neue" charset="0"/>
                <a:ea typeface="Helvetica Neue" charset="0"/>
                <a:cs typeface="Helvetica Neue" charset="0"/>
              </a:rPr>
              <a:t> subject to positive selection </a:t>
            </a:r>
            <a:r>
              <a:rPr lang="en-US" sz="2100" b="1" dirty="0" smtClean="0">
                <a:latin typeface="Helvetica Neue" charset="0"/>
                <a:ea typeface="Helvetica Neue" charset="0"/>
                <a:cs typeface="Helvetica Neue" charset="0"/>
              </a:rPr>
              <a:t>sometime, somewhere</a:t>
            </a:r>
            <a:r>
              <a:rPr lang="en-US" sz="2100" dirty="0" smtClean="0">
                <a:latin typeface="Helvetica Neue" charset="0"/>
                <a:ea typeface="Helvetica Neue" charset="0"/>
                <a:cs typeface="Helvetica Neue" charset="0"/>
              </a:rPr>
              <a:t>? </a:t>
            </a:r>
            <a:r>
              <a:rPr lang="en-US" sz="2100" b="1" dirty="0" smtClean="0">
                <a:solidFill>
                  <a:srgbClr val="2BA4FF"/>
                </a:solidFill>
                <a:latin typeface="Helvetica Neue" charset="0"/>
                <a:ea typeface="Helvetica Neue" charset="0"/>
                <a:cs typeface="Helvetica Neue" charset="0"/>
              </a:rPr>
              <a:t>BUSTED</a:t>
            </a:r>
          </a:p>
          <a:p>
            <a:pPr marL="342900" indent="-342900">
              <a:buFont typeface="Arial" charset="0"/>
              <a:buChar char="•"/>
            </a:pPr>
            <a:endParaRPr lang="en-US" sz="2100" dirty="0" smtClean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100" dirty="0" smtClean="0">
                <a:latin typeface="Helvetica Neue" charset="0"/>
                <a:ea typeface="Helvetica Neue" charset="0"/>
                <a:cs typeface="Helvetica Neue" charset="0"/>
              </a:rPr>
              <a:t>Is my </a:t>
            </a:r>
            <a:r>
              <a:rPr lang="en-US" sz="2100" b="1" dirty="0" smtClean="0">
                <a:latin typeface="Helvetica Neue" charset="0"/>
                <a:ea typeface="Helvetica Neue" charset="0"/>
                <a:cs typeface="Helvetica Neue" charset="0"/>
              </a:rPr>
              <a:t>gene</a:t>
            </a:r>
            <a:r>
              <a:rPr lang="en-US" sz="2100" dirty="0" smtClean="0">
                <a:latin typeface="Helvetica Neue" charset="0"/>
                <a:ea typeface="Helvetica Neue" charset="0"/>
                <a:cs typeface="Helvetica Neue" charset="0"/>
              </a:rPr>
              <a:t> subject to </a:t>
            </a:r>
            <a:r>
              <a:rPr lang="en-US" sz="2100" b="1" dirty="0" smtClean="0">
                <a:latin typeface="Helvetica Neue" charset="0"/>
                <a:ea typeface="Helvetica Neue" charset="0"/>
                <a:cs typeface="Helvetica Neue" charset="0"/>
              </a:rPr>
              <a:t>lineage-specific</a:t>
            </a:r>
            <a:r>
              <a:rPr lang="en-US" sz="2100" dirty="0" smtClean="0">
                <a:latin typeface="Helvetica Neue" charset="0"/>
                <a:ea typeface="Helvetica Neue" charset="0"/>
                <a:cs typeface="Helvetica Neue" charset="0"/>
              </a:rPr>
              <a:t> positive selection? </a:t>
            </a:r>
            <a:r>
              <a:rPr lang="en-US" sz="2100" b="1" dirty="0" err="1" smtClean="0">
                <a:solidFill>
                  <a:srgbClr val="2BA4FF"/>
                </a:solidFill>
                <a:latin typeface="Helvetica Neue" charset="0"/>
                <a:ea typeface="Helvetica Neue" charset="0"/>
                <a:cs typeface="Helvetica Neue" charset="0"/>
              </a:rPr>
              <a:t>aBSREL</a:t>
            </a:r>
            <a:endParaRPr lang="en-US" sz="2100" b="1" dirty="0" smtClean="0">
              <a:solidFill>
                <a:srgbClr val="2BA4FF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100" b="1" dirty="0">
              <a:solidFill>
                <a:srgbClr val="186376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100" dirty="0">
                <a:latin typeface="Helvetica Neue" charset="0"/>
                <a:ea typeface="Helvetica Neue" charset="0"/>
                <a:cs typeface="Helvetica Neue" charset="0"/>
              </a:rPr>
              <a:t>Is my </a:t>
            </a:r>
            <a:r>
              <a:rPr lang="en-US" sz="2100" b="1" dirty="0">
                <a:latin typeface="Helvetica Neue" charset="0"/>
                <a:ea typeface="Helvetica Neue" charset="0"/>
                <a:cs typeface="Helvetica Neue" charset="0"/>
              </a:rPr>
              <a:t>gene</a:t>
            </a:r>
            <a:r>
              <a:rPr lang="en-US" sz="2100" dirty="0">
                <a:latin typeface="Helvetica Neue" charset="0"/>
                <a:ea typeface="Helvetica Neue" charset="0"/>
                <a:cs typeface="Helvetica Neue" charset="0"/>
              </a:rPr>
              <a:t> subject to </a:t>
            </a:r>
            <a:r>
              <a:rPr lang="en-US" sz="2100" b="1" dirty="0">
                <a:latin typeface="Helvetica Neue" charset="0"/>
                <a:ea typeface="Helvetica Neue" charset="0"/>
                <a:cs typeface="Helvetica Neue" charset="0"/>
              </a:rPr>
              <a:t>shifts</a:t>
            </a:r>
            <a:r>
              <a:rPr lang="en-US" sz="2100" dirty="0">
                <a:latin typeface="Helvetica Neue" charset="0"/>
                <a:ea typeface="Helvetica Neue" charset="0"/>
                <a:cs typeface="Helvetica Neue" charset="0"/>
              </a:rPr>
              <a:t> (intensification or relaxation) in selection pressure? </a:t>
            </a:r>
            <a:r>
              <a:rPr lang="en-US" sz="2100" b="1" dirty="0" smtClean="0">
                <a:solidFill>
                  <a:srgbClr val="2BA4FF"/>
                </a:solidFill>
                <a:latin typeface="Helvetica Neue" charset="0"/>
                <a:ea typeface="Helvetica Neue" charset="0"/>
                <a:cs typeface="Helvetica Neue" charset="0"/>
              </a:rPr>
              <a:t>RELAX</a:t>
            </a:r>
          </a:p>
          <a:p>
            <a:pPr marL="342900" indent="-342900">
              <a:buFont typeface="Arial" charset="0"/>
              <a:buChar char="•"/>
            </a:pPr>
            <a:endParaRPr lang="en-US" sz="2100" b="1" dirty="0" smtClean="0">
              <a:solidFill>
                <a:srgbClr val="186376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100" dirty="0" smtClean="0">
                <a:latin typeface="Helvetica Neue" charset="0"/>
                <a:ea typeface="Helvetica Neue" charset="0"/>
                <a:cs typeface="Helvetica Neue" charset="0"/>
              </a:rPr>
              <a:t>Are </a:t>
            </a:r>
            <a:r>
              <a:rPr lang="en-US" sz="2100" b="1" dirty="0" smtClean="0">
                <a:latin typeface="Helvetica Neue" charset="0"/>
                <a:ea typeface="Helvetica Neue" charset="0"/>
                <a:cs typeface="Helvetica Neue" charset="0"/>
              </a:rPr>
              <a:t>sites</a:t>
            </a:r>
            <a:r>
              <a:rPr lang="en-US" sz="2100" dirty="0" smtClean="0">
                <a:latin typeface="Helvetica Neue" charset="0"/>
                <a:ea typeface="Helvetica Neue" charset="0"/>
                <a:cs typeface="Helvetica Neue" charset="0"/>
              </a:rPr>
              <a:t> in my gene subject to </a:t>
            </a:r>
            <a:r>
              <a:rPr lang="en-US" sz="2100" b="1" dirty="0" smtClean="0">
                <a:latin typeface="Helvetica Neue" charset="0"/>
                <a:ea typeface="Helvetica Neue" charset="0"/>
                <a:cs typeface="Helvetica Neue" charset="0"/>
              </a:rPr>
              <a:t>pervasive</a:t>
            </a:r>
            <a:r>
              <a:rPr lang="en-US" sz="2100" dirty="0" smtClean="0">
                <a:latin typeface="Helvetica Neue" charset="0"/>
                <a:ea typeface="Helvetica Neue" charset="0"/>
                <a:cs typeface="Helvetica Neue" charset="0"/>
              </a:rPr>
              <a:t> positive selection? </a:t>
            </a:r>
            <a:r>
              <a:rPr lang="en-US" sz="2100" b="1" dirty="0" smtClean="0">
                <a:solidFill>
                  <a:srgbClr val="2BA4FF"/>
                </a:solidFill>
                <a:latin typeface="Helvetica Neue" charset="0"/>
                <a:ea typeface="Helvetica Neue" charset="0"/>
                <a:cs typeface="Helvetica Neue" charset="0"/>
              </a:rPr>
              <a:t>FEL</a:t>
            </a:r>
          </a:p>
          <a:p>
            <a:pPr marL="342900" indent="-342900">
              <a:buFont typeface="Arial" charset="0"/>
              <a:buChar char="•"/>
            </a:pPr>
            <a:endParaRPr lang="en-US" sz="2100" dirty="0" smtClean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1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Are </a:t>
            </a:r>
            <a:r>
              <a:rPr lang="en-US" sz="2100" b="1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sites</a:t>
            </a:r>
            <a:r>
              <a:rPr lang="en-US" sz="21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in my gene subject to </a:t>
            </a:r>
            <a:r>
              <a:rPr lang="en-US" sz="2100" b="1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episodic</a:t>
            </a:r>
            <a:r>
              <a:rPr lang="en-US" sz="21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positive selection? </a:t>
            </a:r>
            <a:r>
              <a:rPr lang="en-US" sz="2100" b="1" dirty="0" smtClean="0">
                <a:solidFill>
                  <a:srgbClr val="2BA4FF"/>
                </a:solidFill>
                <a:latin typeface="Helvetica Neue" charset="0"/>
                <a:ea typeface="Helvetica Neue" charset="0"/>
                <a:cs typeface="Helvetica Neue" charset="0"/>
              </a:rPr>
              <a:t>MEME</a:t>
            </a:r>
          </a:p>
          <a:p>
            <a:pPr marL="342900" indent="-342900">
              <a:buFont typeface="Arial" charset="0"/>
              <a:buChar char="•"/>
            </a:pPr>
            <a:endParaRPr lang="en-US" sz="2100" b="1" dirty="0" smtClean="0">
              <a:solidFill>
                <a:srgbClr val="18637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01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BUSTED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3" y="631402"/>
            <a:ext cx="6281531" cy="112352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616238"/>
              </p:ext>
            </p:extLst>
          </p:nvPr>
        </p:nvGraphicFramePr>
        <p:xfrm>
          <a:off x="1955165" y="2080898"/>
          <a:ext cx="5481670" cy="1097280"/>
        </p:xfrm>
        <a:graphic>
          <a:graphicData uri="http://schemas.openxmlformats.org/drawingml/2006/table">
            <a:tbl>
              <a:tblPr firstRow="1" bandRow="1">
                <a:tableStyleId>{D5E97FAC-B867-4FAD-9691-95FDBAB24C3A}</a:tableStyleId>
              </a:tblPr>
              <a:tblGrid>
                <a:gridCol w="2740835"/>
                <a:gridCol w="2740835"/>
              </a:tblGrid>
              <a:tr h="3918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Null Model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Alternative Model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932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⍵</a:t>
                      </a:r>
                      <a:r>
                        <a:rPr lang="en-US" sz="2000" baseline="-2500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1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 ≤ ⍵</a:t>
                      </a:r>
                      <a:r>
                        <a:rPr lang="en-US" sz="2000" baseline="-2500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2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 ≤ 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1 = ⍵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3</a:t>
                      </a: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⍵</a:t>
                      </a:r>
                      <a:r>
                        <a:rPr lang="en-US" sz="2000" baseline="-2500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1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 ≤ ⍵</a:t>
                      </a:r>
                      <a:r>
                        <a:rPr lang="en-US" sz="2000" baseline="-2500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2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 ≤ 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1 &lt; ⍵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3</a:t>
                      </a: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70817" y="3281675"/>
            <a:ext cx="596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Specify </a:t>
            </a:r>
            <a:r>
              <a:rPr lang="en-US" sz="1800" i="1" dirty="0" smtClean="0">
                <a:latin typeface="Helvetica Neue" charset="0"/>
                <a:ea typeface="Helvetica Neue" charset="0"/>
                <a:cs typeface="Helvetica Neue" charset="0"/>
              </a:rPr>
              <a:t>foreground </a:t>
            </a: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and </a:t>
            </a:r>
            <a:r>
              <a:rPr lang="en-US" sz="1800" i="1" dirty="0" smtClean="0">
                <a:latin typeface="Helvetica Neue" charset="0"/>
                <a:ea typeface="Helvetica Neue" charset="0"/>
                <a:cs typeface="Helvetica Neue" charset="0"/>
              </a:rPr>
              <a:t>background</a:t>
            </a: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 branches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Fit null model to all branches, </a:t>
            </a:r>
            <a:r>
              <a:rPr lang="en-US" sz="1800" u="sng" dirty="0" smtClean="0">
                <a:latin typeface="Helvetica Neue" charset="0"/>
                <a:ea typeface="Helvetica Neue" charset="0"/>
                <a:cs typeface="Helvetica Neue" charset="0"/>
              </a:rPr>
              <a:t>pooling all sites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Fit alternative model to </a:t>
            </a:r>
            <a:r>
              <a:rPr lang="en-US" sz="1800" i="1" dirty="0" smtClean="0">
                <a:latin typeface="Helvetica Neue" charset="0"/>
                <a:ea typeface="Helvetica Neue" charset="0"/>
                <a:cs typeface="Helvetica Neue" charset="0"/>
              </a:rPr>
              <a:t>foreground</a:t>
            </a: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 to test for selection on the foreground</a:t>
            </a:r>
            <a:endParaRPr lang="en-US" sz="1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210" y="156968"/>
            <a:ext cx="1356186" cy="1162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03" y="1418070"/>
            <a:ext cx="1351293" cy="115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9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BUSTED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3" y="631402"/>
            <a:ext cx="6281531" cy="1123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8487" y="2386330"/>
            <a:ext cx="785502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If significant, then there is evidence that the gene has evolved under positive selection at some time, on some sites, along the foreground branches.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2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200" b="1" dirty="0" smtClean="0">
                <a:latin typeface="Helvetica Neue" charset="0"/>
                <a:ea typeface="Helvetica Neue" charset="0"/>
                <a:cs typeface="Helvetica Neue" charset="0"/>
              </a:rPr>
              <a:t>Excellent for low-power situations</a:t>
            </a:r>
            <a:endParaRPr lang="en-US" sz="22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210" y="156968"/>
            <a:ext cx="1356186" cy="1162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03" y="1418070"/>
            <a:ext cx="1351293" cy="115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2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err="1" smtClean="0">
                <a:solidFill>
                  <a:srgbClr val="124057"/>
                </a:solidFill>
                <a:latin typeface="Helvetica Neue"/>
                <a:cs typeface="Helvetica Neue"/>
              </a:rPr>
              <a:t>aBSREL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27569"/>
              </p:ext>
            </p:extLst>
          </p:nvPr>
        </p:nvGraphicFramePr>
        <p:xfrm>
          <a:off x="1955165" y="2080898"/>
          <a:ext cx="5943130" cy="1097280"/>
        </p:xfrm>
        <a:graphic>
          <a:graphicData uri="http://schemas.openxmlformats.org/drawingml/2006/table">
            <a:tbl>
              <a:tblPr firstRow="1" bandRow="1">
                <a:tableStyleId>{D5E97FAC-B867-4FAD-9691-95FDBAB24C3A}</a:tableStyleId>
              </a:tblPr>
              <a:tblGrid>
                <a:gridCol w="2971565"/>
                <a:gridCol w="2971565"/>
              </a:tblGrid>
              <a:tr h="3918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Null Model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Alternative Model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932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All ⍵ values ≤ 1 </a:t>
                      </a:r>
                      <a:endParaRPr lang="en-US" sz="2000" baseline="-25000" dirty="0" smtClean="0">
                        <a:solidFill>
                          <a:srgbClr val="FF0000"/>
                        </a:solidFill>
                        <a:latin typeface="Monaco" charset="0"/>
                        <a:ea typeface="Monaco" charset="0"/>
                        <a:cs typeface="Monaco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⍵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 values are unconstrained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70817" y="3281675"/>
            <a:ext cx="66623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For </a:t>
            </a:r>
            <a:r>
              <a:rPr lang="en-US" sz="1800" i="1" dirty="0" smtClean="0">
                <a:latin typeface="Helvetica Neue" charset="0"/>
                <a:ea typeface="Helvetica Neue" charset="0"/>
                <a:cs typeface="Helvetica Neue" charset="0"/>
              </a:rPr>
              <a:t>each branch</a:t>
            </a: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, determine the optimal number of </a:t>
            </a:r>
            <a:r>
              <a:rPr lang="en-US" sz="1800" dirty="0" smtClean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⍵</a:t>
            </a: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 categories</a:t>
            </a:r>
            <a:endParaRPr lang="en-US" sz="1800" i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If the alternative model has any </a:t>
            </a:r>
            <a:r>
              <a:rPr lang="en-US" sz="1800" dirty="0" smtClean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⍵ </a:t>
            </a:r>
            <a:r>
              <a:rPr lang="en-US" sz="18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&gt; 1, compare to null fit 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Correct for multiple testing across branches</a:t>
            </a:r>
            <a:endParaRPr lang="en-US" sz="1800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4" y="652938"/>
            <a:ext cx="5815485" cy="9536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779" y="200255"/>
            <a:ext cx="1351293" cy="115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err="1" smtClean="0">
                <a:solidFill>
                  <a:srgbClr val="124057"/>
                </a:solidFill>
                <a:latin typeface="Helvetica Neue"/>
                <a:cs typeface="Helvetica Neue"/>
              </a:rPr>
              <a:t>aBSREL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4" y="652938"/>
            <a:ext cx="5815485" cy="953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8487" y="2386330"/>
            <a:ext cx="785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If a given branch significant, then there is evidence that some percentage of sites along the branch have evolved under positive selection.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779" y="200255"/>
            <a:ext cx="1351293" cy="115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2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RELAX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140205"/>
              </p:ext>
            </p:extLst>
          </p:nvPr>
        </p:nvGraphicFramePr>
        <p:xfrm>
          <a:off x="1955165" y="2080898"/>
          <a:ext cx="6075652" cy="954844"/>
        </p:xfrm>
        <a:graphic>
          <a:graphicData uri="http://schemas.openxmlformats.org/drawingml/2006/table">
            <a:tbl>
              <a:tblPr firstRow="1" bandRow="1">
                <a:tableStyleId>{D5E97FAC-B867-4FAD-9691-95FDBAB24C3A}</a:tableStyleId>
              </a:tblPr>
              <a:tblGrid>
                <a:gridCol w="3037826"/>
                <a:gridCol w="3037826"/>
              </a:tblGrid>
              <a:tr h="31573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Null Model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Alternative Model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586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⍵</a:t>
                      </a:r>
                      <a:r>
                        <a:rPr lang="en-US" sz="2000" baseline="-2500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&lt;1,2,3&gt;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⍵</a:t>
                      </a:r>
                      <a:r>
                        <a:rPr lang="en-US" sz="2000" baseline="-2500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&lt;1,2,3&gt;</a:t>
                      </a:r>
                      <a:r>
                        <a:rPr lang="en-US" sz="2000" baseline="30000" dirty="0" smtClean="0">
                          <a:solidFill>
                            <a:srgbClr val="FF0000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k</a:t>
                      </a:r>
                      <a:endParaRPr lang="en-US" sz="2000" baseline="-25000" dirty="0" smtClean="0">
                        <a:solidFill>
                          <a:srgbClr val="FF0000"/>
                        </a:solidFill>
                        <a:latin typeface="Monaco" charset="0"/>
                        <a:ea typeface="Monaco" charset="0"/>
                        <a:cs typeface="Monaco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" y="486178"/>
            <a:ext cx="6427434" cy="13487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0817" y="3281675"/>
            <a:ext cx="596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Specify </a:t>
            </a:r>
            <a:r>
              <a:rPr lang="en-US" sz="1800" i="1" dirty="0" smtClean="0">
                <a:latin typeface="Helvetica Neue" charset="0"/>
                <a:ea typeface="Helvetica Neue" charset="0"/>
                <a:cs typeface="Helvetica Neue" charset="0"/>
              </a:rPr>
              <a:t>reference </a:t>
            </a: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and </a:t>
            </a:r>
            <a:r>
              <a:rPr lang="en-US" sz="1800" i="1" dirty="0" smtClean="0">
                <a:latin typeface="Helvetica Neue" charset="0"/>
                <a:ea typeface="Helvetica Neue" charset="0"/>
                <a:cs typeface="Helvetica Neue" charset="0"/>
              </a:rPr>
              <a:t>test </a:t>
            </a: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branches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Fit null model to all branches, </a:t>
            </a:r>
            <a:r>
              <a:rPr lang="en-US" sz="1800" u="sng" dirty="0" smtClean="0">
                <a:latin typeface="Helvetica Neue" charset="0"/>
                <a:ea typeface="Helvetica Neue" charset="0"/>
                <a:cs typeface="Helvetica Neue" charset="0"/>
              </a:rPr>
              <a:t>pooling all sites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Fit alternative model to </a:t>
            </a:r>
            <a:r>
              <a:rPr lang="en-US" sz="1800" i="1" dirty="0" smtClean="0">
                <a:latin typeface="Helvetica Neue" charset="0"/>
                <a:ea typeface="Helvetica Neue" charset="0"/>
                <a:cs typeface="Helvetica Neue" charset="0"/>
              </a:rPr>
              <a:t>test </a:t>
            </a: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branches to test for shifts in selection stringency</a:t>
            </a:r>
            <a:endParaRPr lang="en-US" sz="1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95" y="218590"/>
            <a:ext cx="1252060" cy="107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9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 idx="4294967295"/>
          </p:nvPr>
        </p:nvSpPr>
        <p:spPr>
          <a:xfrm>
            <a:off x="248000" y="0"/>
            <a:ext cx="8896001" cy="88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Natural selection leaves signatures of its activity in DNA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574" y="1024568"/>
            <a:ext cx="85380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We can use </a:t>
            </a:r>
            <a:r>
              <a:rPr lang="en-US" sz="2000" b="1" dirty="0" smtClean="0">
                <a:latin typeface="Helvetica Neue" charset="0"/>
                <a:ea typeface="Helvetica Neue" charset="0"/>
                <a:cs typeface="Helvetica Neue" charset="0"/>
              </a:rPr>
              <a:t>phylogenetic codon models </a:t>
            </a: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to study these signatures of selection:</a:t>
            </a:r>
          </a:p>
          <a:p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Is 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my gene subject to positive </a:t>
            </a: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selection?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Is 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my gene subject to </a:t>
            </a: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lineage-specific positive selection?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Is my gene subject to shifts (intensification or relaxation) in selection pressure</a:t>
            </a: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?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Are sites 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in my gene subject to </a:t>
            </a: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pervasive positive selection?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Are </a:t>
            </a: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sites 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in my gene subject to </a:t>
            </a: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episodic positive 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selection?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5769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8487" y="2386330"/>
            <a:ext cx="78550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If test is significant..</a:t>
            </a:r>
            <a:endParaRPr lang="en-US" sz="22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	If K &lt; 1, there is evidence that selection has been </a:t>
            </a:r>
            <a:r>
              <a:rPr lang="en-US" sz="2200" i="1" dirty="0" smtClean="0">
                <a:latin typeface="Helvetica Neue" charset="0"/>
                <a:ea typeface="Helvetica Neue" charset="0"/>
                <a:cs typeface="Helvetica Neue" charset="0"/>
              </a:rPr>
              <a:t>relaxed</a:t>
            </a: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 on the test branches.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	If K &gt; 1, there is evidence that selection has been </a:t>
            </a:r>
            <a:r>
              <a:rPr lang="en-US" sz="2200" i="1" dirty="0" smtClean="0">
                <a:latin typeface="Helvetica Neue" charset="0"/>
                <a:ea typeface="Helvetica Neue" charset="0"/>
                <a:cs typeface="Helvetica Neue" charset="0"/>
              </a:rPr>
              <a:t>intensified</a:t>
            </a: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 on the test branches.</a:t>
            </a:r>
          </a:p>
        </p:txBody>
      </p:sp>
      <p:sp>
        <p:nvSpPr>
          <p:cNvPr id="5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RELAX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" y="486178"/>
            <a:ext cx="6427434" cy="13487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95" y="218590"/>
            <a:ext cx="1252060" cy="107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6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FEL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438497"/>
              </p:ext>
            </p:extLst>
          </p:nvPr>
        </p:nvGraphicFramePr>
        <p:xfrm>
          <a:off x="1955165" y="1815785"/>
          <a:ext cx="6075652" cy="1402080"/>
        </p:xfrm>
        <a:graphic>
          <a:graphicData uri="http://schemas.openxmlformats.org/drawingml/2006/table">
            <a:tbl>
              <a:tblPr firstRow="1" bandRow="1">
                <a:tableStyleId>{D5E97FAC-B867-4FAD-9691-95FDBAB24C3A}</a:tableStyleId>
              </a:tblPr>
              <a:tblGrid>
                <a:gridCol w="3037826"/>
                <a:gridCol w="3037826"/>
              </a:tblGrid>
              <a:tr h="31573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Null Model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Alternative Model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586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⍵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 =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dN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 =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dS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⍵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 !=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dN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 !=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Monaco" charset="0"/>
                          <a:ea typeface="Monaco" charset="0"/>
                          <a:cs typeface="Monaco" charset="0"/>
                        </a:rPr>
                        <a:t>dS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70817" y="3549085"/>
            <a:ext cx="596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Infer </a:t>
            </a:r>
            <a:r>
              <a:rPr lang="en-US" sz="1800" dirty="0" err="1" smtClean="0">
                <a:latin typeface="Helvetica Neue" charset="0"/>
                <a:ea typeface="Helvetica Neue" charset="0"/>
                <a:cs typeface="Helvetica Neue" charset="0"/>
              </a:rPr>
              <a:t>dN</a:t>
            </a: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 and </a:t>
            </a:r>
            <a:r>
              <a:rPr lang="en-US" sz="1800" dirty="0" err="1" smtClean="0">
                <a:latin typeface="Helvetica Neue" charset="0"/>
                <a:ea typeface="Helvetica Neue" charset="0"/>
                <a:cs typeface="Helvetica Neue" charset="0"/>
              </a:rPr>
              <a:t>dS</a:t>
            </a: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 (or single </a:t>
            </a:r>
            <a:r>
              <a:rPr lang="en-US" sz="1800" dirty="0" smtClean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⍵</a:t>
            </a: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) at each site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Test </a:t>
            </a:r>
            <a:r>
              <a:rPr lang="en-US" sz="1800" dirty="0" err="1" smtClean="0">
                <a:latin typeface="Helvetica Neue" charset="0"/>
                <a:ea typeface="Helvetica Neue" charset="0"/>
                <a:cs typeface="Helvetica Neue" charset="0"/>
              </a:rPr>
              <a:t>dN</a:t>
            </a: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=</a:t>
            </a:r>
            <a:r>
              <a:rPr lang="en-US" sz="1800" dirty="0" err="1" smtClean="0">
                <a:latin typeface="Helvetica Neue" charset="0"/>
                <a:ea typeface="Helvetica Neue" charset="0"/>
                <a:cs typeface="Helvetica Neue" charset="0"/>
              </a:rPr>
              <a:t>dS</a:t>
            </a: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 (or </a:t>
            </a:r>
            <a:r>
              <a:rPr lang="en-US" sz="1800" dirty="0" smtClean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⍵=1</a:t>
            </a: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) at each site</a:t>
            </a:r>
            <a:endParaRPr lang="en-US" sz="1800" u="sng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" y="508691"/>
            <a:ext cx="5913569" cy="124328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044654" y="139361"/>
            <a:ext cx="1972326" cy="1210731"/>
            <a:chOff x="2423160" y="884400"/>
            <a:chExt cx="5979570" cy="37056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160" y="914400"/>
              <a:ext cx="4266278" cy="365760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6873968" y="2057862"/>
              <a:ext cx="1528762" cy="181948"/>
              <a:chOff x="6584837" y="1149153"/>
              <a:chExt cx="1528762" cy="181948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873968" y="1438814"/>
              <a:ext cx="1528762" cy="181948"/>
              <a:chOff x="6584837" y="1149153"/>
              <a:chExt cx="1528762" cy="181948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873968" y="884400"/>
              <a:ext cx="1528762" cy="181948"/>
              <a:chOff x="6584837" y="1149153"/>
              <a:chExt cx="1528762" cy="181948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873968" y="2673556"/>
              <a:ext cx="1528762" cy="181948"/>
              <a:chOff x="6584837" y="1149153"/>
              <a:chExt cx="1528762" cy="181948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873968" y="3285896"/>
              <a:ext cx="1528762" cy="181948"/>
              <a:chOff x="6584837" y="1149153"/>
              <a:chExt cx="1528762" cy="181948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873968" y="3894882"/>
              <a:ext cx="1528762" cy="181948"/>
              <a:chOff x="6584837" y="1149153"/>
              <a:chExt cx="1528762" cy="18194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873968" y="4408087"/>
              <a:ext cx="1528762" cy="181948"/>
              <a:chOff x="6584837" y="1149153"/>
              <a:chExt cx="1528762" cy="181948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40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8487" y="2386330"/>
            <a:ext cx="78550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If test is significant..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lvl="0" indent="-342900"/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	If </a:t>
            </a:r>
            <a:r>
              <a:rPr lang="en-US" sz="2000" dirty="0" err="1" smtClean="0">
                <a:latin typeface="Helvetica Neue" charset="0"/>
                <a:ea typeface="Helvetica Neue" charset="0"/>
                <a:cs typeface="Helvetica Neue" charset="0"/>
              </a:rPr>
              <a:t>dN</a:t>
            </a: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 &gt; </a:t>
            </a:r>
            <a:r>
              <a:rPr lang="en-US" sz="2000" dirty="0" err="1" smtClean="0">
                <a:latin typeface="Helvetica Neue" charset="0"/>
                <a:ea typeface="Helvetica Neue" charset="0"/>
                <a:cs typeface="Helvetica Neue" charset="0"/>
              </a:rPr>
              <a:t>dS</a:t>
            </a: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 (or </a:t>
            </a:r>
            <a:r>
              <a:rPr lang="en-US" sz="2000" dirty="0" smtClean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⍵ </a:t>
            </a:r>
            <a:r>
              <a:rPr lang="en-US" sz="20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&gt; 1), then there is evidence for positive selection at this site.</a:t>
            </a:r>
          </a:p>
          <a:p>
            <a:pPr marL="342900" lvl="0" indent="-342900"/>
            <a:endParaRPr lang="en-US" sz="20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/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	If </a:t>
            </a:r>
            <a:r>
              <a:rPr lang="en-US" sz="2000" dirty="0" err="1">
                <a:latin typeface="Helvetica Neue" charset="0"/>
                <a:ea typeface="Helvetica Neue" charset="0"/>
                <a:cs typeface="Helvetica Neue" charset="0"/>
              </a:rPr>
              <a:t>dN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 &lt;</a:t>
            </a: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000" dirty="0" err="1">
                <a:latin typeface="Helvetica Neue" charset="0"/>
                <a:ea typeface="Helvetica Neue" charset="0"/>
                <a:cs typeface="Helvetica Neue" charset="0"/>
              </a:rPr>
              <a:t>dS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 (or </a:t>
            </a:r>
            <a:r>
              <a:rPr lang="en-US" sz="20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⍵ </a:t>
            </a:r>
            <a:r>
              <a:rPr lang="en-US" sz="2000" dirty="0" smtClean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&lt;</a:t>
            </a:r>
            <a:r>
              <a:rPr lang="en-US" sz="20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1), then there is evidence for </a:t>
            </a:r>
            <a:r>
              <a:rPr lang="en-US" sz="20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purifying selection </a:t>
            </a:r>
            <a:r>
              <a:rPr lang="en-US" sz="2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at this </a:t>
            </a:r>
            <a:r>
              <a:rPr lang="en-US" sz="20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site.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lvl="0" indent="-342900"/>
            <a:endParaRPr lang="en-US" sz="2000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FEL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" y="508691"/>
            <a:ext cx="5913569" cy="124328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044654" y="139361"/>
            <a:ext cx="1972326" cy="1210731"/>
            <a:chOff x="2423160" y="884400"/>
            <a:chExt cx="5979570" cy="37056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160" y="914400"/>
              <a:ext cx="4266278" cy="3657600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6873968" y="2057862"/>
              <a:ext cx="1528762" cy="181948"/>
              <a:chOff x="6584837" y="1149153"/>
              <a:chExt cx="1528762" cy="181948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873968" y="1438814"/>
              <a:ext cx="1528762" cy="181948"/>
              <a:chOff x="6584837" y="1149153"/>
              <a:chExt cx="1528762" cy="181948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873968" y="884400"/>
              <a:ext cx="1528762" cy="181948"/>
              <a:chOff x="6584837" y="1149153"/>
              <a:chExt cx="1528762" cy="181948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6873968" y="2673556"/>
              <a:ext cx="1528762" cy="181948"/>
              <a:chOff x="6584837" y="1149153"/>
              <a:chExt cx="1528762" cy="181948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873968" y="3285896"/>
              <a:ext cx="1528762" cy="181948"/>
              <a:chOff x="6584837" y="1149153"/>
              <a:chExt cx="1528762" cy="181948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873968" y="3894882"/>
              <a:ext cx="1528762" cy="181948"/>
              <a:chOff x="6584837" y="1149153"/>
              <a:chExt cx="1528762" cy="181948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873968" y="4408087"/>
              <a:ext cx="1528762" cy="181948"/>
              <a:chOff x="6584837" y="1149153"/>
              <a:chExt cx="1528762" cy="181948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57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smtClean="0">
                <a:solidFill>
                  <a:srgbClr val="124057"/>
                </a:solidFill>
                <a:latin typeface="Helvetica Neue"/>
                <a:cs typeface="Helvetica Neue"/>
              </a:rPr>
              <a:t>Brief detour: FUBAR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3990" y="2359350"/>
            <a:ext cx="7855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Essentially (but statistically not really) FEL but for </a:t>
            </a:r>
            <a:r>
              <a:rPr lang="en-US" sz="2200" b="1" dirty="0" smtClean="0">
                <a:latin typeface="Helvetica Neue" charset="0"/>
                <a:ea typeface="Helvetica Neue" charset="0"/>
                <a:cs typeface="Helvetica Neue" charset="0"/>
              </a:rPr>
              <a:t>BIG</a:t>
            </a: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 datasets (</a:t>
            </a:r>
            <a:r>
              <a:rPr lang="en-US" sz="2200" dirty="0" err="1" smtClean="0">
                <a:latin typeface="Helvetica Neue" charset="0"/>
                <a:ea typeface="Helvetica Neue" charset="0"/>
                <a:cs typeface="Helvetica Neue" charset="0"/>
              </a:rPr>
              <a:t>ie</a:t>
            </a: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 10,000!)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2" y="581243"/>
            <a:ext cx="6317055" cy="9957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044654" y="139361"/>
            <a:ext cx="1972326" cy="1210731"/>
            <a:chOff x="2423160" y="884400"/>
            <a:chExt cx="5979570" cy="37056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160" y="914400"/>
              <a:ext cx="4266278" cy="36576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6873968" y="2057862"/>
              <a:ext cx="1528762" cy="181948"/>
              <a:chOff x="6584837" y="1149153"/>
              <a:chExt cx="1528762" cy="181948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873968" y="1438814"/>
              <a:ext cx="1528762" cy="181948"/>
              <a:chOff x="6584837" y="1149153"/>
              <a:chExt cx="1528762" cy="181948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873968" y="884400"/>
              <a:ext cx="1528762" cy="181948"/>
              <a:chOff x="6584837" y="1149153"/>
              <a:chExt cx="1528762" cy="181948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873968" y="2673556"/>
              <a:ext cx="1528762" cy="181948"/>
              <a:chOff x="6584837" y="1149153"/>
              <a:chExt cx="1528762" cy="181948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873968" y="3285896"/>
              <a:ext cx="1528762" cy="181948"/>
              <a:chOff x="6584837" y="1149153"/>
              <a:chExt cx="1528762" cy="181948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873968" y="3894882"/>
              <a:ext cx="1528762" cy="181948"/>
              <a:chOff x="6584837" y="1149153"/>
              <a:chExt cx="1528762" cy="181948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873968" y="4408087"/>
              <a:ext cx="1528762" cy="181948"/>
              <a:chOff x="6584837" y="1149153"/>
              <a:chExt cx="1528762" cy="18194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938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MEME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847631"/>
              </p:ext>
            </p:extLst>
          </p:nvPr>
        </p:nvGraphicFramePr>
        <p:xfrm>
          <a:off x="1955165" y="2431240"/>
          <a:ext cx="6075652" cy="1097280"/>
        </p:xfrm>
        <a:graphic>
          <a:graphicData uri="http://schemas.openxmlformats.org/drawingml/2006/table">
            <a:tbl>
              <a:tblPr firstRow="1" bandRow="1">
                <a:tableStyleId>{D5E97FAC-B867-4FAD-9691-95FDBAB24C3A}</a:tableStyleId>
              </a:tblPr>
              <a:tblGrid>
                <a:gridCol w="3037826"/>
                <a:gridCol w="3037826"/>
              </a:tblGrid>
              <a:tr h="31573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Null Model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Alternative Model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586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dS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≤ dN</a:t>
                      </a:r>
                      <a:r>
                        <a:rPr lang="en-US" sz="2000" baseline="-25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dS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≤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dN</a:t>
                      </a:r>
                      <a:r>
                        <a:rPr lang="en-US" sz="20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dS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≤ dN</a:t>
                      </a:r>
                      <a:r>
                        <a:rPr lang="en-US" sz="2000" baseline="-25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dN</a:t>
                      </a:r>
                      <a:r>
                        <a:rPr lang="en-US" sz="2000" baseline="-250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is unconstrained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70817" y="3549085"/>
            <a:ext cx="596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Fit a single </a:t>
            </a:r>
            <a:r>
              <a:rPr lang="en-US" sz="1800" dirty="0" err="1" smtClean="0">
                <a:latin typeface="Helvetica Neue" charset="0"/>
                <a:ea typeface="Helvetica Neue" charset="0"/>
                <a:cs typeface="Helvetica Neue" charset="0"/>
              </a:rPr>
              <a:t>dS</a:t>
            </a: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 and two </a:t>
            </a:r>
            <a:r>
              <a:rPr lang="en-US" sz="1800" dirty="0" err="1" smtClean="0">
                <a:latin typeface="Helvetica Neue" charset="0"/>
                <a:ea typeface="Helvetica Neue" charset="0"/>
                <a:cs typeface="Helvetica Neue" charset="0"/>
              </a:rPr>
              <a:t>dN</a:t>
            </a: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 values per site (each with some weight summing to 1)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Compare fit between constrained (null) and unconstrained (alt) second </a:t>
            </a:r>
            <a:r>
              <a:rPr lang="en-US" sz="1800" dirty="0" err="1" smtClean="0">
                <a:latin typeface="Helvetica Neue" charset="0"/>
                <a:ea typeface="Helvetica Neue" charset="0"/>
                <a:cs typeface="Helvetica Neue" charset="0"/>
              </a:rPr>
              <a:t>dN</a:t>
            </a:r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 category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" y="567876"/>
            <a:ext cx="5885416" cy="12954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121457" y="188222"/>
            <a:ext cx="1818720" cy="1392355"/>
            <a:chOff x="2423160" y="885551"/>
            <a:chExt cx="5981890" cy="37138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160" y="914400"/>
              <a:ext cx="4266278" cy="365760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6876288" y="2070562"/>
              <a:ext cx="1528762" cy="178594"/>
              <a:chOff x="6584837" y="1149153"/>
              <a:chExt cx="1528762" cy="178594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876288" y="1451514"/>
              <a:ext cx="1528762" cy="178594"/>
              <a:chOff x="6584837" y="1149153"/>
              <a:chExt cx="1528762" cy="178594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6876288" y="885551"/>
              <a:ext cx="1528762" cy="178594"/>
            </a:xfrm>
            <a:prstGeom prst="rect">
              <a:avLst/>
            </a:prstGeom>
            <a:solidFill>
              <a:schemeClr val="tx2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876288" y="2686256"/>
              <a:ext cx="1528762" cy="181948"/>
              <a:chOff x="6584837" y="1149153"/>
              <a:chExt cx="1528762" cy="181948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876288" y="3298596"/>
              <a:ext cx="1528762" cy="181948"/>
              <a:chOff x="6584837" y="1149153"/>
              <a:chExt cx="1528762" cy="18194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876288" y="3907582"/>
              <a:ext cx="1528762" cy="178594"/>
              <a:chOff x="6584837" y="1149153"/>
              <a:chExt cx="1528762" cy="178594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6876288" y="4420787"/>
              <a:ext cx="1528762" cy="178594"/>
            </a:xfrm>
            <a:prstGeom prst="rect">
              <a:avLst/>
            </a:prstGeom>
            <a:solidFill>
              <a:schemeClr val="tx2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183127" y="889216"/>
              <a:ext cx="45719" cy="17859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784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8487" y="2386330"/>
            <a:ext cx="7855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If test is significant, </a:t>
            </a:r>
            <a:r>
              <a:rPr lang="en-US" sz="20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then there is evidence that the </a:t>
            </a:r>
            <a:r>
              <a:rPr lang="en-US" sz="20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given site </a:t>
            </a:r>
            <a:r>
              <a:rPr lang="en-US" sz="20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has evolved under </a:t>
            </a:r>
            <a:r>
              <a:rPr lang="en-US" sz="2000" i="1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episodic</a:t>
            </a:r>
            <a:r>
              <a:rPr lang="en-US" sz="20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positive selection. We don’t know which branches, though!</a:t>
            </a:r>
          </a:p>
          <a:p>
            <a:pPr marL="342900" lvl="0" indent="-342900"/>
            <a:endParaRPr lang="en-US" sz="2000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MEME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" y="567876"/>
            <a:ext cx="5885416" cy="129548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121457" y="188222"/>
            <a:ext cx="1818720" cy="1392355"/>
            <a:chOff x="2423160" y="885551"/>
            <a:chExt cx="5981890" cy="371383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160" y="914400"/>
              <a:ext cx="4266278" cy="365760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6876288" y="2070562"/>
              <a:ext cx="1528762" cy="178594"/>
              <a:chOff x="6584837" y="1149153"/>
              <a:chExt cx="1528762" cy="17859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876288" y="1451514"/>
              <a:ext cx="1528762" cy="178594"/>
              <a:chOff x="6584837" y="1149153"/>
              <a:chExt cx="1528762" cy="178594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6876288" y="885551"/>
              <a:ext cx="1528762" cy="178594"/>
            </a:xfrm>
            <a:prstGeom prst="rect">
              <a:avLst/>
            </a:prstGeom>
            <a:solidFill>
              <a:schemeClr val="tx2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876288" y="2686256"/>
              <a:ext cx="1528762" cy="181948"/>
              <a:chOff x="6584837" y="1149153"/>
              <a:chExt cx="1528762" cy="181948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876288" y="3298596"/>
              <a:ext cx="1528762" cy="181948"/>
              <a:chOff x="6584837" y="1149153"/>
              <a:chExt cx="1528762" cy="181948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6876288" y="3907582"/>
              <a:ext cx="1528762" cy="178594"/>
              <a:chOff x="6584837" y="1149153"/>
              <a:chExt cx="1528762" cy="178594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6876288" y="4420787"/>
              <a:ext cx="1528762" cy="178594"/>
            </a:xfrm>
            <a:prstGeom prst="rect">
              <a:avLst/>
            </a:prstGeom>
            <a:solidFill>
              <a:schemeClr val="tx2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183127" y="889216"/>
              <a:ext cx="45719" cy="17859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806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 idx="4294967295"/>
          </p:nvPr>
        </p:nvSpPr>
        <p:spPr>
          <a:xfrm>
            <a:off x="248000" y="0"/>
            <a:ext cx="8896001" cy="88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Is my gene subject to positive selection?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914400"/>
            <a:ext cx="426627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409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Is my gene subject to lineage-specific positive selection?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914400"/>
            <a:ext cx="426627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0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4"/>
          <p:cNvSpPr txBox="1">
            <a:spLocks/>
          </p:cNvSpPr>
          <p:nvPr/>
        </p:nvSpPr>
        <p:spPr>
          <a:xfrm>
            <a:off x="248000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Is my gene subject to shifts in selection pressure?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914400"/>
            <a:ext cx="426627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3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4"/>
          <p:cNvSpPr txBox="1">
            <a:spLocks/>
          </p:cNvSpPr>
          <p:nvPr/>
        </p:nvSpPr>
        <p:spPr>
          <a:xfrm>
            <a:off x="247999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Are sites in my gene subject to pervasive positive selection?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23160" y="884400"/>
            <a:ext cx="5979570" cy="3705635"/>
            <a:chOff x="2423160" y="884400"/>
            <a:chExt cx="5979570" cy="37056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160" y="914400"/>
              <a:ext cx="4266278" cy="365760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6873968" y="2057862"/>
              <a:ext cx="1528762" cy="181948"/>
              <a:chOff x="6584837" y="1149153"/>
              <a:chExt cx="1528762" cy="181948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873968" y="1438814"/>
              <a:ext cx="1528762" cy="181948"/>
              <a:chOff x="6584837" y="1149153"/>
              <a:chExt cx="1528762" cy="18194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873968" y="884400"/>
              <a:ext cx="1528762" cy="181948"/>
              <a:chOff x="6584837" y="1149153"/>
              <a:chExt cx="1528762" cy="181948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873968" y="2673556"/>
              <a:ext cx="1528762" cy="181948"/>
              <a:chOff x="6584837" y="1149153"/>
              <a:chExt cx="1528762" cy="181948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873968" y="3285896"/>
              <a:ext cx="1528762" cy="181948"/>
              <a:chOff x="6584837" y="1149153"/>
              <a:chExt cx="1528762" cy="181948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873968" y="3894882"/>
              <a:ext cx="1528762" cy="181948"/>
              <a:chOff x="6584837" y="1149153"/>
              <a:chExt cx="1528762" cy="181948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6873968" y="4408087"/>
              <a:ext cx="1528762" cy="181948"/>
              <a:chOff x="6584837" y="1149153"/>
              <a:chExt cx="1528762" cy="181948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52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4"/>
          <p:cNvSpPr txBox="1">
            <a:spLocks/>
          </p:cNvSpPr>
          <p:nvPr/>
        </p:nvSpPr>
        <p:spPr>
          <a:xfrm>
            <a:off x="247999" y="0"/>
            <a:ext cx="8896001" cy="8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Are sites in my gene subject to episodic positive selection?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23160" y="885551"/>
            <a:ext cx="5981890" cy="3713830"/>
            <a:chOff x="2423160" y="885551"/>
            <a:chExt cx="5981890" cy="37138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160" y="914400"/>
              <a:ext cx="4266278" cy="365760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6876288" y="2070562"/>
              <a:ext cx="1528762" cy="178594"/>
              <a:chOff x="6584837" y="1149153"/>
              <a:chExt cx="1528762" cy="17859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876288" y="1451514"/>
              <a:ext cx="1528762" cy="178594"/>
              <a:chOff x="6584837" y="1149153"/>
              <a:chExt cx="1528762" cy="17859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6876288" y="885551"/>
              <a:ext cx="1528762" cy="178594"/>
            </a:xfrm>
            <a:prstGeom prst="rect">
              <a:avLst/>
            </a:prstGeom>
            <a:solidFill>
              <a:schemeClr val="tx2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876288" y="2686256"/>
              <a:ext cx="1528762" cy="181948"/>
              <a:chOff x="6584837" y="1149153"/>
              <a:chExt cx="1528762" cy="181948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876288" y="3298596"/>
              <a:ext cx="1528762" cy="181948"/>
              <a:chOff x="6584837" y="1149153"/>
              <a:chExt cx="1528762" cy="181948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6891677" y="1152507"/>
                <a:ext cx="45719" cy="17859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876288" y="3907582"/>
              <a:ext cx="1528762" cy="178594"/>
              <a:chOff x="6584837" y="1149153"/>
              <a:chExt cx="1528762" cy="178594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6584837" y="1149153"/>
                <a:ext cx="1528762" cy="178594"/>
              </a:xfrm>
              <a:prstGeom prst="rect">
                <a:avLst/>
              </a:prstGeom>
              <a:solidFill>
                <a:schemeClr val="tx2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738257" y="1149153"/>
                <a:ext cx="45719" cy="17859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7955302" y="1149153"/>
                <a:ext cx="45719" cy="17859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440405" y="1149153"/>
                <a:ext cx="45719" cy="17859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6876288" y="4420787"/>
              <a:ext cx="1528762" cy="178594"/>
            </a:xfrm>
            <a:prstGeom prst="rect">
              <a:avLst/>
            </a:prstGeom>
            <a:solidFill>
              <a:schemeClr val="tx2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183127" y="889216"/>
              <a:ext cx="45719" cy="17859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231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 idx="4294967295"/>
          </p:nvPr>
        </p:nvSpPr>
        <p:spPr>
          <a:xfrm>
            <a:off x="248000" y="0"/>
            <a:ext cx="8896001" cy="88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124057"/>
                </a:solidFill>
                <a:latin typeface="Helvetica Neue"/>
                <a:cs typeface="Helvetica Neue"/>
              </a:rPr>
              <a:t>Example: Molecular evolution of pathogens</a:t>
            </a:r>
            <a:endParaRPr lang="en" sz="2400" dirty="0">
              <a:solidFill>
                <a:srgbClr val="124057"/>
              </a:solidFill>
              <a:latin typeface="Helvetica Neue"/>
              <a:cs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537" r="5171"/>
          <a:stretch/>
        </p:blipFill>
        <p:spPr>
          <a:xfrm>
            <a:off x="1542363" y="1405884"/>
            <a:ext cx="3536062" cy="29774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345996" y="1042928"/>
            <a:ext cx="3798005" cy="3725422"/>
            <a:chOff x="2383615" y="1331365"/>
            <a:chExt cx="3798005" cy="3725422"/>
          </a:xfrm>
        </p:grpSpPr>
        <p:sp>
          <p:nvSpPr>
            <p:cNvPr id="9" name="TextBox 8"/>
            <p:cNvSpPr txBox="1"/>
            <p:nvPr/>
          </p:nvSpPr>
          <p:spPr>
            <a:xfrm>
              <a:off x="2383615" y="4841343"/>
              <a:ext cx="379800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Modified from </a:t>
              </a:r>
              <a:r>
                <a:rPr lang="en-GB" sz="800" dirty="0" smtClean="0"/>
                <a:t>Meyer and Wilke  Mol. </a:t>
              </a:r>
              <a:r>
                <a:rPr lang="en-GB" sz="800" dirty="0" err="1" smtClean="0"/>
                <a:t>Biol. Evol. </a:t>
              </a:r>
              <a:r>
                <a:rPr lang="en-GB" sz="800" dirty="0"/>
                <a:t>30: 36</a:t>
              </a:r>
              <a:r>
                <a:rPr lang="en-US" sz="800" dirty="0"/>
                <a:t>-44 </a:t>
              </a:r>
              <a:r>
                <a:rPr lang="en-GB" sz="800" dirty="0"/>
                <a:t>(</a:t>
              </a:r>
              <a:r>
                <a:rPr lang="en-GB" sz="800" dirty="0" smtClean="0"/>
                <a:t>2013)</a:t>
              </a:r>
              <a:endParaRPr lang="en-GB" sz="800" dirty="0"/>
            </a:p>
          </p:txBody>
        </p:sp>
        <p:pic>
          <p:nvPicPr>
            <p:cNvPr id="11" name="Picture 10" descr="ha3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40" t="4036" r="21082"/>
            <a:stretch/>
          </p:blipFill>
          <p:spPr>
            <a:xfrm>
              <a:off x="3553756" y="1331365"/>
              <a:ext cx="1359822" cy="35099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79943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rwi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3267</TotalTime>
  <Words>1539</Words>
  <Application>Microsoft Macintosh PowerPoint</Application>
  <PresentationFormat>On-screen Show (16:9)</PresentationFormat>
  <Paragraphs>234</Paragraphs>
  <Slides>35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Courier</vt:lpstr>
      <vt:lpstr>Helvetica Neue</vt:lpstr>
      <vt:lpstr>Menlo Bold</vt:lpstr>
      <vt:lpstr>Monaco</vt:lpstr>
      <vt:lpstr>Nixie One</vt:lpstr>
      <vt:lpstr>Roboto Slab</vt:lpstr>
      <vt:lpstr>Wingdings</vt:lpstr>
      <vt:lpstr>Arial</vt:lpstr>
      <vt:lpstr>Warwick template</vt:lpstr>
      <vt:lpstr>Detecting selection in protein-coding sequences</vt:lpstr>
      <vt:lpstr>PowerPoint Presentation</vt:lpstr>
      <vt:lpstr>Natural selection leaves signatures of its activity in DNA</vt:lpstr>
      <vt:lpstr>Is my gene subject to positive selection?</vt:lpstr>
      <vt:lpstr>PowerPoint Presentation</vt:lpstr>
      <vt:lpstr>PowerPoint Presentation</vt:lpstr>
      <vt:lpstr>PowerPoint Presentation</vt:lpstr>
      <vt:lpstr>PowerPoint Presentation</vt:lpstr>
      <vt:lpstr>Example: Molecular evolution of pathogens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fit models using a multiple sequence alignment and a corresponding phylogeny</vt:lpstr>
      <vt:lpstr>We generally use dN/dS-based codon models to infer selection</vt:lpstr>
      <vt:lpstr>PowerPoint Presentation</vt:lpstr>
      <vt:lpstr>PowerPoint Presentation</vt:lpstr>
      <vt:lpstr>PowerPoint Presentation</vt:lpstr>
      <vt:lpstr>A codon model is a 61x61 matrix</vt:lpstr>
      <vt:lpstr>PowerPoint Presentation</vt:lpstr>
      <vt:lpstr> These models are only suitable for interspecific data and pathogens.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the behaviors and limitations of phylogenetic models of protein-coding sequence evolution  </dc:title>
  <cp:lastModifiedBy>Stephanie Spielman</cp:lastModifiedBy>
  <cp:revision>739</cp:revision>
  <cp:lastPrinted>2016-03-06T17:57:31Z</cp:lastPrinted>
  <dcterms:modified xsi:type="dcterms:W3CDTF">2017-05-25T19:16:06Z</dcterms:modified>
</cp:coreProperties>
</file>