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0"/>
  </p:notesMasterIdLst>
  <p:sldIdLst>
    <p:sldId id="256" r:id="rId2"/>
    <p:sldId id="668" r:id="rId3"/>
    <p:sldId id="669" r:id="rId4"/>
    <p:sldId id="670" r:id="rId5"/>
    <p:sldId id="671" r:id="rId6"/>
    <p:sldId id="672" r:id="rId7"/>
    <p:sldId id="673" r:id="rId8"/>
    <p:sldId id="625" r:id="rId9"/>
    <p:sldId id="605" r:id="rId10"/>
    <p:sldId id="607" r:id="rId11"/>
    <p:sldId id="608" r:id="rId12"/>
    <p:sldId id="609" r:id="rId13"/>
    <p:sldId id="610" r:id="rId14"/>
    <p:sldId id="611" r:id="rId15"/>
    <p:sldId id="612" r:id="rId16"/>
    <p:sldId id="613" r:id="rId17"/>
    <p:sldId id="614" r:id="rId18"/>
    <p:sldId id="615" r:id="rId19"/>
    <p:sldId id="616" r:id="rId20"/>
    <p:sldId id="617" r:id="rId21"/>
    <p:sldId id="618" r:id="rId22"/>
    <p:sldId id="619" r:id="rId23"/>
    <p:sldId id="620" r:id="rId24"/>
    <p:sldId id="621" r:id="rId25"/>
    <p:sldId id="622" r:id="rId26"/>
    <p:sldId id="623" r:id="rId27"/>
    <p:sldId id="624" r:id="rId28"/>
    <p:sldId id="579" r:id="rId29"/>
    <p:sldId id="637" r:id="rId30"/>
    <p:sldId id="638" r:id="rId31"/>
    <p:sldId id="639" r:id="rId32"/>
    <p:sldId id="641" r:id="rId33"/>
    <p:sldId id="642" r:id="rId34"/>
    <p:sldId id="643" r:id="rId35"/>
    <p:sldId id="644" r:id="rId36"/>
    <p:sldId id="645" r:id="rId37"/>
    <p:sldId id="646" r:id="rId38"/>
    <p:sldId id="647" r:id="rId39"/>
    <p:sldId id="648" r:id="rId40"/>
    <p:sldId id="649" r:id="rId41"/>
    <p:sldId id="650" r:id="rId42"/>
    <p:sldId id="651" r:id="rId43"/>
    <p:sldId id="652" r:id="rId44"/>
    <p:sldId id="653" r:id="rId45"/>
    <p:sldId id="654" r:id="rId46"/>
    <p:sldId id="655" r:id="rId47"/>
    <p:sldId id="656" r:id="rId48"/>
    <p:sldId id="657" r:id="rId49"/>
    <p:sldId id="658" r:id="rId50"/>
    <p:sldId id="659" r:id="rId51"/>
    <p:sldId id="660" r:id="rId52"/>
    <p:sldId id="661" r:id="rId53"/>
    <p:sldId id="662" r:id="rId54"/>
    <p:sldId id="663" r:id="rId55"/>
    <p:sldId id="664" r:id="rId56"/>
    <p:sldId id="665" r:id="rId57"/>
    <p:sldId id="666" r:id="rId58"/>
    <p:sldId id="667" r:id="rId5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6E67"/>
    <a:srgbClr val="FF0A67"/>
    <a:srgbClr val="32A600"/>
    <a:srgbClr val="AB2495"/>
    <a:srgbClr val="AB2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5"/>
    <p:restoredTop sz="94621"/>
  </p:normalViewPr>
  <p:slideViewPr>
    <p:cSldViewPr snapToGrid="0" snapToObjects="1">
      <p:cViewPr>
        <p:scale>
          <a:sx n="130" d="100"/>
          <a:sy n="130" d="100"/>
        </p:scale>
        <p:origin x="352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notesMaster" Target="notesMasters/notesMaster1.xml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3E4A7-8C8F-0444-B05A-6DE0ED7B35B0}" type="datetimeFigureOut">
              <a:rPr lang="en-US" smtClean="0"/>
              <a:t>5/24/18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A63CA-6EF3-434A-8E2F-FF8FCBDA0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22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6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219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13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202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187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114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669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159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062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53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55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7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77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87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83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24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98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11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5/24/18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F647BD-C221-1844-9ED2-A7F7759EF665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python.org/3/library/re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mpy.org/" TargetMode="External"/><Relationship Id="rId4" Type="http://schemas.openxmlformats.org/officeDocument/2006/relationships/hyperlink" Target="https://pandas.pydata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cipy.org/" TargetMode="Externa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Introduction to Python: Day four	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4800599"/>
            <a:ext cx="8491415" cy="157870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Stephanie Spielman</a:t>
            </a:r>
          </a:p>
          <a:p>
            <a:endParaRPr lang="en-US" dirty="0" smtClean="0"/>
          </a:p>
          <a:p>
            <a:r>
              <a:rPr lang="en-US" dirty="0" smtClean="0"/>
              <a:t>Big data in biology summer school, 2018</a:t>
            </a:r>
          </a:p>
          <a:p>
            <a:r>
              <a:rPr lang="en-US" dirty="0"/>
              <a:t>Center for computational biology and bioinformatics </a:t>
            </a:r>
          </a:p>
          <a:p>
            <a:r>
              <a:rPr lang="en-US" dirty="0" smtClean="0"/>
              <a:t>University of Texas at </a:t>
            </a:r>
            <a:r>
              <a:rPr lang="en-US" dirty="0" err="1" smtClean="0"/>
              <a:t>austin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749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30051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String: Mus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 smtClean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Regex:  Mus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Match:  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Mus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71365" y="4124370"/>
            <a:ext cx="770618" cy="514348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3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30051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String: Mus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 smtClean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Regex:  Mus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Match:  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Mus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71365" y="4124370"/>
            <a:ext cx="2663028" cy="514348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30051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String: Mus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 smtClean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[</a:t>
            </a:r>
            <a:r>
              <a:rPr lang="en-US" dirty="0" err="1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mM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]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Match:  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Mus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71365" y="4124370"/>
            <a:ext cx="770618" cy="514348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71188" y="4124370"/>
            <a:ext cx="697730" cy="514348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30051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String: Mus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 smtClean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[A-</a:t>
            </a:r>
            <a:r>
              <a:rPr lang="en-US" dirty="0" err="1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Za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-z]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Match:  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Mus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71365" y="4124370"/>
            <a:ext cx="770618" cy="514348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71188" y="4124370"/>
            <a:ext cx="697730" cy="514348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61842" y="4103375"/>
            <a:ext cx="697730" cy="514348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30051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String: Mus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 smtClean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</a:t>
            </a:r>
            <a:r>
              <a:rPr lang="en-US" dirty="0" err="1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w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Match:  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Mus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71365" y="4124370"/>
            <a:ext cx="770618" cy="514348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71188" y="4124370"/>
            <a:ext cx="697730" cy="514348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61842" y="4103375"/>
            <a:ext cx="697730" cy="514348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5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30051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String: Mus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 smtClean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\w+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Match:  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Mus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71365" y="4124370"/>
            <a:ext cx="770618" cy="514348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71188" y="4124370"/>
            <a:ext cx="1755254" cy="514348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30051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String: Mus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 smtClean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[A-Z]\w+ \w+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Match:  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Mus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86609" y="4124370"/>
            <a:ext cx="2639833" cy="514348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30051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String:  Mus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 smtClean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Regex:   </a:t>
            </a:r>
            <a:r>
              <a:rPr lang="en-US" dirty="0" smtClean="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[A-Z]</a:t>
            </a:r>
            <a:r>
              <a:rPr lang="en-US" dirty="0" smtClean="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)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\w+ </a:t>
            </a:r>
            <a:r>
              <a:rPr lang="en-US" dirty="0" smtClean="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\w+</a:t>
            </a:r>
            <a:r>
              <a:rPr lang="en-US" dirty="0" smtClean="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)</a:t>
            </a:r>
            <a:endParaRPr lang="en-US" dirty="0">
              <a:solidFill>
                <a:srgbClr val="FFC000"/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en-US" dirty="0" smtClean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Replace: \1. \2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 smtClean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New string:  M.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musculus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30051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String: 85.34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\d+</a:t>
            </a:r>
            <a:endParaRPr lang="en-US" dirty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Match:  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85.34 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cm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70706" y="4124371"/>
            <a:ext cx="572494" cy="514348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863795" y="4124371"/>
            <a:ext cx="572494" cy="514348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5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30051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String: 85.34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\d+\.\d+</a:t>
            </a:r>
            <a:endParaRPr lang="en-US" dirty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Match:  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85.34 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cm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70705" y="4124371"/>
            <a:ext cx="1200647" cy="514348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6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strings, round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 smtClean="0"/>
              <a:t>File/text manipulation often uses some more advanced string methods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stringvariable</a:t>
            </a:r>
            <a:r>
              <a:rPr lang="en-US" dirty="0" err="1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.split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stringvariable</a:t>
            </a:r>
            <a:r>
              <a:rPr lang="en-US" dirty="0" err="1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.join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stringvariable</a:t>
            </a:r>
            <a:r>
              <a:rPr lang="en-US" dirty="0" err="1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.strip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</a:p>
          <a:p>
            <a:pPr marL="1600200" lvl="2" indent="-457200">
              <a:buFont typeface="Arial" charset="0"/>
              <a:buChar char="•"/>
            </a:pP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</a:t>
            </a:r>
            <a:r>
              <a:rPr lang="en-US" dirty="0" err="1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rstrip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, .</a:t>
            </a:r>
            <a:r>
              <a:rPr lang="en-US" dirty="0" err="1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lstrip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stringvariable</a:t>
            </a:r>
            <a:r>
              <a:rPr lang="en-US" dirty="0" err="1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.startswith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stringvariable</a:t>
            </a:r>
            <a:r>
              <a:rPr lang="en-US" dirty="0" err="1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.endswith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  <a:endParaRPr lang="en-US" dirty="0">
              <a:solidFill>
                <a:schemeClr val="accent5"/>
              </a:solidFill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4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30051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String: 85.34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\d+\.\d+ \w+</a:t>
            </a:r>
            <a:endParaRPr lang="en-US" dirty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Match:  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85.34 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cm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94560" y="4108468"/>
            <a:ext cx="1853980" cy="514348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5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30051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String: 85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\d+\.\d+ \w+</a:t>
            </a:r>
            <a:endParaRPr lang="en-US" dirty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Match:  85 cm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20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30051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String: 85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\d+\.*\d* \w+</a:t>
            </a:r>
            <a:endParaRPr lang="en-US" dirty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Match:  85 cm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94560" y="4108468"/>
            <a:ext cx="1248355" cy="514348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7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30051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String: 85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^\d</a:t>
            </a:r>
            <a:endParaRPr lang="en-US" dirty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Match:  85 cm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94560" y="4108468"/>
            <a:ext cx="286247" cy="514348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6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30051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String: 85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\w$</a:t>
            </a:r>
            <a:endParaRPr lang="en-US" dirty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Match:  85 cm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93057" y="4116419"/>
            <a:ext cx="286247" cy="514348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30051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String: 85.341234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 smtClean="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\d+\.\d{3}</a:t>
            </a:r>
            <a:r>
              <a:rPr lang="en-US" dirty="0" smtClean="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)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\d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+ cm</a:t>
            </a:r>
            <a:endParaRPr lang="en-US" dirty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Replace: \1</a:t>
            </a:r>
          </a:p>
          <a:p>
            <a:endParaRPr lang="en-US" dirty="0" smtClean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New string: 85.341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010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30051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String: 85.34 cm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Regex:  </a:t>
            </a:r>
            <a:r>
              <a:rPr lang="en-US" dirty="0" smtClean="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\d+\.\d{3}</a:t>
            </a:r>
            <a:r>
              <a:rPr lang="en-US" dirty="0" smtClean="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)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\d+ cm</a:t>
            </a:r>
            <a:endParaRPr lang="en-US" dirty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Replace: \1</a:t>
            </a:r>
          </a:p>
          <a:p>
            <a:endParaRPr lang="en-US" dirty="0" smtClean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New string: ?????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22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300513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ea typeface="Monaco" charset="0"/>
                <a:cs typeface="Monaco" charset="0"/>
              </a:rPr>
              <a:t>Come up with a regular expression to convert the following text: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85.34 cm			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85.3 cm</a:t>
            </a: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85.678 cm               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85.6 cm</a:t>
            </a: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923.1115 cm             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923.1 cm</a:t>
            </a: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1.95 cm                 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1.9 cm</a:t>
            </a: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6 cm                    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6 </a:t>
            </a:r>
            <a:r>
              <a:rPr lang="en-US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cm</a:t>
            </a:r>
            <a:endParaRPr lang="en-US" dirty="0" smtClean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8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714" y="3087537"/>
            <a:ext cx="4688183" cy="692215"/>
          </a:xfrm>
        </p:spPr>
        <p:txBody>
          <a:bodyPr/>
          <a:lstStyle/>
          <a:p>
            <a:r>
              <a:rPr lang="en-US" dirty="0" smtClean="0"/>
              <a:t>exercise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54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427493" cy="4373563"/>
          </a:xfrm>
        </p:spPr>
        <p:txBody>
          <a:bodyPr>
            <a:norm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dirty="0"/>
              <a:t>Full documentation: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docs.python.org/3/library/re.html</a:t>
            </a:r>
            <a:endParaRPr lang="en-US" dirty="0" smtClean="0"/>
          </a:p>
          <a:p>
            <a:pPr marL="457200" indent="-457200">
              <a:buFont typeface="Arial" charset="0"/>
              <a:buChar char="•"/>
            </a:pPr>
            <a:endParaRPr lang="en-US" dirty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Greatest hits of the re module: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200" dirty="0" err="1" smtClean="0">
                <a:latin typeface="Monaco" charset="0"/>
                <a:ea typeface="Monaco" charset="0"/>
                <a:cs typeface="Monaco" charset="0"/>
              </a:rPr>
              <a:t>re.split</a:t>
            </a:r>
            <a:r>
              <a:rPr lang="en-US" sz="2200" dirty="0" smtClean="0">
                <a:latin typeface="Monaco" charset="0"/>
                <a:ea typeface="Monaco" charset="0"/>
                <a:cs typeface="Monaco" charset="0"/>
              </a:rPr>
              <a:t>() </a:t>
            </a:r>
            <a:r>
              <a:rPr lang="en-US" sz="2200" dirty="0" smtClean="0">
                <a:ea typeface="Monaco" charset="0"/>
                <a:cs typeface="Monaco" charset="0"/>
              </a:rPr>
              <a:t>splits text on a regex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200" dirty="0" err="1" smtClean="0">
                <a:latin typeface="Monaco" charset="0"/>
                <a:ea typeface="Monaco" charset="0"/>
                <a:cs typeface="Monaco" charset="0"/>
              </a:rPr>
              <a:t>re.search</a:t>
            </a:r>
            <a:r>
              <a:rPr lang="en-US" sz="2200" dirty="0" smtClean="0">
                <a:latin typeface="Monaco" charset="0"/>
                <a:ea typeface="Monaco" charset="0"/>
                <a:cs typeface="Monaco" charset="0"/>
              </a:rPr>
              <a:t>() </a:t>
            </a:r>
            <a:r>
              <a:rPr lang="en-US" sz="2200" dirty="0" smtClean="0">
                <a:ea typeface="Monaco" charset="0"/>
                <a:cs typeface="Monaco" charset="0"/>
              </a:rPr>
              <a:t>search for a single regex occurrence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200" dirty="0" err="1" smtClean="0">
                <a:latin typeface="Monaco" charset="0"/>
                <a:ea typeface="Monaco" charset="0"/>
                <a:cs typeface="Monaco" charset="0"/>
              </a:rPr>
              <a:t>re.findall</a:t>
            </a:r>
            <a:r>
              <a:rPr lang="en-US" sz="2200" dirty="0" smtClean="0">
                <a:latin typeface="Monaco" charset="0"/>
                <a:ea typeface="Monaco" charset="0"/>
                <a:cs typeface="Monaco" charset="0"/>
              </a:rPr>
              <a:t>() </a:t>
            </a:r>
            <a:r>
              <a:rPr lang="en-US" sz="2200" dirty="0" smtClean="0">
                <a:ea typeface="Monaco" charset="0"/>
                <a:cs typeface="Monaco" charset="0"/>
              </a:rPr>
              <a:t>searches for all occurrences of a regex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200" dirty="0" err="1" smtClean="0">
                <a:latin typeface="Monaco" charset="0"/>
                <a:ea typeface="Monaco" charset="0"/>
                <a:cs typeface="Monaco" charset="0"/>
              </a:rPr>
              <a:t>re.sub</a:t>
            </a:r>
            <a:r>
              <a:rPr lang="en-US" sz="2200" dirty="0" smtClean="0">
                <a:latin typeface="Monaco" charset="0"/>
                <a:ea typeface="Monaco" charset="0"/>
                <a:cs typeface="Monaco" charset="0"/>
              </a:rPr>
              <a:t>() </a:t>
            </a:r>
            <a:r>
              <a:rPr lang="en-US" sz="2200" dirty="0" smtClean="0">
                <a:ea typeface="Monaco" charset="0"/>
                <a:cs typeface="Monaco" charset="0"/>
              </a:rPr>
              <a:t>replace a regex pattern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200" dirty="0" smtClean="0">
                <a:ea typeface="Monaco" charset="0"/>
                <a:cs typeface="Monaco" charset="0"/>
              </a:rPr>
              <a:t>Generally, </a:t>
            </a:r>
            <a:r>
              <a:rPr lang="en-US" sz="2200" b="0" dirty="0" err="1" smtClean="0">
                <a:latin typeface="Monaco" charset="0"/>
                <a:ea typeface="Monaco" charset="0"/>
                <a:cs typeface="Monaco" charset="0"/>
              </a:rPr>
              <a:t>re.functionnname</a:t>
            </a:r>
            <a:r>
              <a:rPr lang="en-US" sz="2200" b="0" dirty="0" smtClean="0">
                <a:latin typeface="Monaco" charset="0"/>
                <a:ea typeface="Monaco" charset="0"/>
                <a:cs typeface="Monaco" charset="0"/>
              </a:rPr>
              <a:t>(regex, string)</a:t>
            </a:r>
          </a:p>
        </p:txBody>
      </p:sp>
    </p:spTree>
    <p:extLst>
      <p:ext uri="{BB962C8B-B14F-4D97-AF65-F5344CB8AC3E}">
        <p14:creationId xmlns:p14="http://schemas.microsoft.com/office/powerpoint/2010/main" val="213385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.split() method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558432"/>
            <a:ext cx="83384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Usage: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&lt;string&gt;.split(&lt;string/character to split on&gt;)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err="1" smtClean="0">
                <a:latin typeface="Monaco"/>
                <a:cs typeface="Monaco"/>
              </a:rPr>
              <a:t>mystring</a:t>
            </a:r>
            <a:r>
              <a:rPr lang="en-US" dirty="0" smtClean="0">
                <a:latin typeface="Monaco"/>
                <a:cs typeface="Monaco"/>
              </a:rPr>
              <a:t> = "Hello this is a string"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Split string into a list on 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a space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The split argument is *removed* from the output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print(</a:t>
            </a:r>
            <a:r>
              <a:rPr lang="en-US" dirty="0" err="1" smtClean="0">
                <a:latin typeface="Monaco"/>
                <a:cs typeface="Monaco"/>
              </a:rPr>
              <a:t>mystring</a:t>
            </a:r>
            <a:r>
              <a:rPr lang="en-US" dirty="0" err="1" smtClean="0">
                <a:solidFill>
                  <a:schemeClr val="accent5"/>
                </a:solidFill>
                <a:latin typeface="Monaco"/>
                <a:cs typeface="Monaco"/>
              </a:rPr>
              <a:t>.split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(" ")</a:t>
            </a:r>
            <a:r>
              <a:rPr lang="en-US" dirty="0" smtClean="0">
                <a:latin typeface="Monaco"/>
                <a:cs typeface="Monaco"/>
              </a:rPr>
              <a:t>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["Hello", "this", "is", "a", "string"]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Split string into a list on 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the lowercase letter 's'</a:t>
            </a:r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print(</a:t>
            </a:r>
            <a:r>
              <a:rPr lang="en-US" dirty="0" err="1">
                <a:latin typeface="Monaco"/>
                <a:cs typeface="Monaco"/>
              </a:rPr>
              <a:t>mystring</a:t>
            </a:r>
            <a:r>
              <a:rPr lang="en-US" dirty="0" err="1">
                <a:solidFill>
                  <a:schemeClr val="accent5"/>
                </a:solidFill>
                <a:latin typeface="Monaco"/>
                <a:cs typeface="Monaco"/>
              </a:rPr>
              <a:t>.split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("s")</a:t>
            </a:r>
            <a:r>
              <a:rPr lang="en-US" dirty="0" smtClean="0">
                <a:latin typeface="Monaco"/>
                <a:cs typeface="Monaco"/>
              </a:rPr>
              <a:t>)</a:t>
            </a:r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["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Hello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thi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", "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i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", " a ", "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tring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."]</a:t>
            </a:r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1142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re.split</a:t>
            </a:r>
            <a:r>
              <a:rPr lang="en-US" dirty="0" smtClean="0"/>
              <a:t>()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0595" y="1214649"/>
            <a:ext cx="910988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Recall regular .split():</a:t>
            </a:r>
          </a:p>
          <a:p>
            <a:r>
              <a:rPr lang="en-US" sz="2200" dirty="0" err="1" smtClean="0">
                <a:latin typeface="Monaco" charset="0"/>
                <a:ea typeface="Monaco" charset="0"/>
                <a:cs typeface="Monaco" charset="0"/>
              </a:rPr>
              <a:t>mystring</a:t>
            </a:r>
            <a:r>
              <a:rPr lang="en-US" sz="2200" dirty="0" smtClean="0">
                <a:latin typeface="Monaco" charset="0"/>
                <a:ea typeface="Monaco" charset="0"/>
                <a:cs typeface="Monaco" charset="0"/>
              </a:rPr>
              <a:t> = "</a:t>
            </a:r>
            <a:r>
              <a:rPr lang="en-US" sz="2200" dirty="0" err="1" smtClean="0">
                <a:latin typeface="Monaco" charset="0"/>
                <a:ea typeface="Monaco" charset="0"/>
                <a:cs typeface="Monaco" charset="0"/>
              </a:rPr>
              <a:t>stephaniespielman</a:t>
            </a:r>
            <a:r>
              <a:rPr lang="en-US" sz="2200" dirty="0" smtClean="0">
                <a:latin typeface="Monaco" charset="0"/>
                <a:ea typeface="Monaco" charset="0"/>
                <a:cs typeface="Monaco" charset="0"/>
              </a:rPr>
              <a:t>"</a:t>
            </a:r>
          </a:p>
          <a:p>
            <a:r>
              <a:rPr lang="en-US" sz="2200" dirty="0" err="1" smtClean="0">
                <a:latin typeface="Monaco" charset="0"/>
                <a:ea typeface="Monaco" charset="0"/>
                <a:cs typeface="Monaco" charset="0"/>
              </a:rPr>
              <a:t>mystring.split</a:t>
            </a:r>
            <a:r>
              <a:rPr lang="en-US" sz="2200" dirty="0" smtClean="0">
                <a:latin typeface="Monaco" charset="0"/>
                <a:ea typeface="Monaco" charset="0"/>
                <a:cs typeface="Monaco" charset="0"/>
              </a:rPr>
              <a:t>("e")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["</a:t>
            </a:r>
            <a:r>
              <a:rPr lang="en-US" sz="2200" dirty="0" err="1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st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", "</a:t>
            </a:r>
            <a:r>
              <a:rPr lang="en-US" sz="2200" dirty="0" err="1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phani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", "pi", "</a:t>
            </a:r>
            <a:r>
              <a:rPr lang="en-US" sz="2200" dirty="0" err="1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lman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"]</a:t>
            </a:r>
          </a:p>
          <a:p>
            <a:endParaRPr lang="en-US" sz="2200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</a:t>
            </a:r>
            <a:r>
              <a:rPr lang="en-US" sz="2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re.split</a:t>
            </a:r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(regex, string) splits on a regex pattern</a:t>
            </a:r>
          </a:p>
          <a:p>
            <a:r>
              <a:rPr lang="en-US" sz="2200" dirty="0" err="1" smtClean="0">
                <a:latin typeface="Monaco" charset="0"/>
                <a:ea typeface="Monaco" charset="0"/>
                <a:cs typeface="Monaco" charset="0"/>
              </a:rPr>
              <a:t>mynewstring</a:t>
            </a:r>
            <a:r>
              <a:rPr lang="en-US" sz="2200" dirty="0" smtClean="0">
                <a:latin typeface="Monaco" charset="0"/>
                <a:ea typeface="Monaco" charset="0"/>
                <a:cs typeface="Monaco" charset="0"/>
              </a:rPr>
              <a:t> = "100,000,000.000"</a:t>
            </a:r>
          </a:p>
          <a:p>
            <a:r>
              <a:rPr lang="en-US" sz="2200" dirty="0" err="1" smtClean="0">
                <a:latin typeface="Monaco" charset="0"/>
                <a:ea typeface="Monaco" charset="0"/>
                <a:cs typeface="Monaco" charset="0"/>
              </a:rPr>
              <a:t>re.split</a:t>
            </a:r>
            <a:r>
              <a:rPr lang="en-US" sz="2200" dirty="0" smtClean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2200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"[,\.]"</a:t>
            </a:r>
            <a:r>
              <a:rPr lang="en-US" sz="2200" dirty="0" smtClean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en-US" sz="2200" dirty="0" err="1" smtClean="0">
                <a:latin typeface="Monaco" charset="0"/>
                <a:ea typeface="Monaco" charset="0"/>
                <a:cs typeface="Monaco" charset="0"/>
              </a:rPr>
              <a:t>mynewstring</a:t>
            </a:r>
            <a:r>
              <a:rPr lang="en-US" sz="2200" dirty="0" smtClean="0"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mr-IN" sz="2200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[</a:t>
            </a:r>
            <a:r>
              <a:rPr lang="mr-IN" sz="22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'100', '000', '000', '000</a:t>
            </a:r>
            <a:r>
              <a:rPr lang="mr-IN" sz="2200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']</a:t>
            </a:r>
            <a:endParaRPr lang="en-US" sz="2200" dirty="0" smtClean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en-US" sz="2200" dirty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Extra useful for splitting on *arbitrary whitespace*</a:t>
            </a:r>
          </a:p>
          <a:p>
            <a:r>
              <a:rPr lang="en-US" sz="2200" dirty="0" err="1" smtClean="0">
                <a:latin typeface="Monaco" charset="0"/>
                <a:ea typeface="Monaco" charset="0"/>
                <a:cs typeface="Monaco" charset="0"/>
              </a:rPr>
              <a:t>otherstring</a:t>
            </a:r>
            <a:r>
              <a:rPr lang="en-US" sz="2200" dirty="0" smtClean="0">
                <a:latin typeface="Monaco" charset="0"/>
                <a:ea typeface="Monaco" charset="0"/>
                <a:cs typeface="Monaco" charset="0"/>
              </a:rPr>
              <a:t> = "hello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Monaco" charset="0"/>
                <a:ea typeface="Monaco" charset="0"/>
                <a:cs typeface="Monaco" charset="0"/>
              </a:rPr>
              <a:t>\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Monaco" charset="0"/>
                <a:ea typeface="Monaco" charset="0"/>
                <a:cs typeface="Monaco" charset="0"/>
              </a:rPr>
              <a:t>t</a:t>
            </a:r>
            <a:r>
              <a:rPr lang="en-US" sz="2200" dirty="0" err="1" smtClean="0">
                <a:latin typeface="Monaco" charset="0"/>
                <a:ea typeface="Monaco" charset="0"/>
                <a:cs typeface="Monaco" charset="0"/>
              </a:rPr>
              <a:t>goodbye</a:t>
            </a:r>
            <a:r>
              <a:rPr lang="en-US" sz="22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sz="2200" dirty="0" err="1" smtClean="0">
                <a:latin typeface="Monaco" charset="0"/>
                <a:ea typeface="Monaco" charset="0"/>
                <a:cs typeface="Monaco" charset="0"/>
              </a:rPr>
              <a:t>seeya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Monaco" charset="0"/>
                <a:ea typeface="Monaco" charset="0"/>
                <a:cs typeface="Monaco" charset="0"/>
              </a:rPr>
              <a:t>\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Monaco" charset="0"/>
                <a:ea typeface="Monaco" charset="0"/>
                <a:cs typeface="Monaco" charset="0"/>
              </a:rPr>
              <a:t>n</a:t>
            </a:r>
            <a:r>
              <a:rPr lang="en-US" sz="2200" dirty="0" err="1" smtClean="0">
                <a:latin typeface="Monaco" charset="0"/>
                <a:ea typeface="Monaco" charset="0"/>
                <a:cs typeface="Monaco" charset="0"/>
              </a:rPr>
              <a:t>imback</a:t>
            </a:r>
            <a:r>
              <a:rPr lang="en-US" sz="2200" dirty="0" smtClean="0">
                <a:latin typeface="Monaco" charset="0"/>
                <a:ea typeface="Monaco" charset="0"/>
                <a:cs typeface="Monaco" charset="0"/>
              </a:rPr>
              <a:t>"</a:t>
            </a:r>
          </a:p>
          <a:p>
            <a:r>
              <a:rPr lang="en-US" sz="2200" dirty="0" err="1">
                <a:latin typeface="Monaco" charset="0"/>
                <a:ea typeface="Monaco" charset="0"/>
                <a:cs typeface="Monaco" charset="0"/>
              </a:rPr>
              <a:t>re.split</a:t>
            </a:r>
            <a:r>
              <a:rPr lang="en-US" sz="2200" dirty="0" smtClean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2200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"\s+"</a:t>
            </a:r>
            <a:r>
              <a:rPr lang="en-US" sz="2200" dirty="0" smtClean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en-US" sz="2200" dirty="0" err="1" smtClean="0">
                <a:latin typeface="Monaco" charset="0"/>
                <a:ea typeface="Monaco" charset="0"/>
                <a:cs typeface="Monaco" charset="0"/>
              </a:rPr>
              <a:t>otherstring</a:t>
            </a:r>
            <a:r>
              <a:rPr lang="en-US" sz="2200" dirty="0" smtClean="0"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Monaco" charset="0"/>
                <a:ea typeface="Monaco" charset="0"/>
                <a:cs typeface="Monaco" charset="0"/>
              </a:rPr>
              <a:t>	['hello', 'goodbye', '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  <a:latin typeface="Monaco" charset="0"/>
                <a:ea typeface="Monaco" charset="0"/>
                <a:cs typeface="Monaco" charset="0"/>
              </a:rPr>
              <a:t>seeya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Monaco" charset="0"/>
                <a:ea typeface="Monaco" charset="0"/>
                <a:cs typeface="Monaco" charset="0"/>
              </a:rPr>
              <a:t>', '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  <a:latin typeface="Monaco" charset="0"/>
                <a:ea typeface="Monaco" charset="0"/>
                <a:cs typeface="Monaco" charset="0"/>
              </a:rPr>
              <a:t>imback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Monaco" charset="0"/>
                <a:ea typeface="Monaco" charset="0"/>
                <a:cs typeface="Monaco" charset="0"/>
              </a:rPr>
              <a:t>']</a:t>
            </a:r>
          </a:p>
          <a:p>
            <a:endParaRPr lang="en-US" sz="2200" dirty="0">
              <a:latin typeface="Monaco" charset="0"/>
              <a:ea typeface="Monaco" charset="0"/>
              <a:cs typeface="Monaco" charset="0"/>
            </a:endParaRPr>
          </a:p>
          <a:p>
            <a:endParaRPr lang="mr-IN" sz="2200" dirty="0">
              <a:latin typeface="Monaco" charset="0"/>
              <a:ea typeface="Monaco" charset="0"/>
              <a:cs typeface="Monaco" charset="0"/>
            </a:endParaRPr>
          </a:p>
          <a:p>
            <a:endParaRPr lang="en-US" sz="2200" dirty="0"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re.search</a:t>
            </a:r>
            <a:r>
              <a:rPr lang="en-US" dirty="0" smtClean="0"/>
              <a:t>()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7890" y="982637"/>
            <a:ext cx="1007887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Search for occurrence of a number, for example</a:t>
            </a:r>
          </a:p>
          <a:p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mystring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 = "Stephanie was born 10/11/88 at 10:21 am"</a:t>
            </a: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searches =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re.search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"\d+\/\d+\/\d+"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mystring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print(searches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&lt;_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sre.SRE_Match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 object; span=(19, 27), match='10/11/88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'&gt;</a:t>
            </a: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print(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searches</a:t>
            </a:r>
            <a:r>
              <a:rPr lang="en-US" dirty="0" err="1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.group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(0)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'</a:t>
            </a:r>
            <a:r>
              <a:rPr lang="mr-IN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10/11/88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Use parentheses to search for several patterns</a:t>
            </a: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searches 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=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re.search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"</a:t>
            </a:r>
            <a:r>
              <a:rPr lang="en-US" dirty="0" smtClean="0">
                <a:solidFill>
                  <a:srgbClr val="7030A0"/>
                </a:solid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\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d+\/\d+\/\d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+</a:t>
            </a:r>
            <a:r>
              <a:rPr lang="en-US" dirty="0" smtClean="0">
                <a:solidFill>
                  <a:srgbClr val="7030A0"/>
                </a:solidFill>
                <a:latin typeface="Monaco" charset="0"/>
                <a:ea typeface="Monaco" charset="0"/>
                <a:cs typeface="Monaco" charset="0"/>
              </a:rPr>
              <a:t>)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.+</a:t>
            </a:r>
            <a:r>
              <a:rPr lang="en-US" dirty="0" smtClean="0">
                <a:solidFill>
                  <a:srgbClr val="7030A0"/>
                </a:solid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\d+:\d+</a:t>
            </a:r>
            <a:r>
              <a:rPr lang="en-US" dirty="0" smtClean="0">
                <a:solidFill>
                  <a:srgbClr val="7030A0"/>
                </a:solidFill>
                <a:latin typeface="Monaco" charset="0"/>
                <a:ea typeface="Monaco" charset="0"/>
                <a:cs typeface="Monaco" charset="0"/>
              </a:rPr>
              <a:t>)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"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mystring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print(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searches.group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(0))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The full match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</a:t>
            </a:r>
            <a:r>
              <a:rPr lang="mr-IN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10/11/88 </a:t>
            </a:r>
            <a:r>
              <a:rPr lang="mr-IN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at</a:t>
            </a:r>
            <a:r>
              <a:rPr lang="mr-IN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mr-IN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10:21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</a:t>
            </a:r>
            <a:endParaRPr lang="en-US" dirty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mr-IN" dirty="0" err="1" smtClean="0">
                <a:latin typeface="Monaco" charset="0"/>
                <a:ea typeface="Monaco" charset="0"/>
                <a:cs typeface="Monaco" charset="0"/>
              </a:rPr>
              <a:t>print</a:t>
            </a:r>
            <a:r>
              <a:rPr lang="mr-IN" dirty="0" smtClean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mr-IN" dirty="0" err="1" smtClean="0">
                <a:latin typeface="Monaco" charset="0"/>
                <a:ea typeface="Monaco" charset="0"/>
                <a:cs typeface="Monaco" charset="0"/>
              </a:rPr>
              <a:t>searches.group</a:t>
            </a:r>
            <a:r>
              <a:rPr lang="mr-IN" dirty="0" smtClean="0">
                <a:latin typeface="Monaco" charset="0"/>
                <a:ea typeface="Monaco" charset="0"/>
                <a:cs typeface="Monaco" charset="0"/>
              </a:rPr>
              <a:t>(1))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First captured group</a:t>
            </a:r>
            <a:endParaRPr lang="mr-IN" dirty="0">
              <a:solidFill>
                <a:schemeClr val="accent3">
                  <a:lumMod val="60000"/>
                  <a:lumOff val="40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'</a:t>
            </a:r>
            <a:r>
              <a:rPr lang="mr-IN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10/11/88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</a:t>
            </a:r>
            <a:endParaRPr lang="mr-IN" dirty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mr-IN" dirty="0" err="1" smtClean="0">
                <a:latin typeface="Monaco" charset="0"/>
                <a:ea typeface="Monaco" charset="0"/>
                <a:cs typeface="Monaco" charset="0"/>
              </a:rPr>
              <a:t>print</a:t>
            </a:r>
            <a:r>
              <a:rPr lang="mr-IN" dirty="0" smtClean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mr-IN" dirty="0" err="1" smtClean="0">
                <a:latin typeface="Monaco" charset="0"/>
                <a:ea typeface="Monaco" charset="0"/>
                <a:cs typeface="Monaco" charset="0"/>
              </a:rPr>
              <a:t>searches.group</a:t>
            </a:r>
            <a:r>
              <a:rPr lang="mr-IN" dirty="0" smtClean="0">
                <a:latin typeface="Monaco" charset="0"/>
                <a:ea typeface="Monaco" charset="0"/>
                <a:cs typeface="Monaco" charset="0"/>
              </a:rPr>
              <a:t>(2))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Second captured group</a:t>
            </a:r>
            <a:endParaRPr lang="mr-IN" dirty="0">
              <a:solidFill>
                <a:schemeClr val="accent3">
                  <a:lumMod val="60000"/>
                  <a:lumOff val="40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'</a:t>
            </a:r>
            <a:r>
              <a:rPr lang="mr-IN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0:21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</a:t>
            </a: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Be as explicit as possible!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searches =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re.search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"</a:t>
            </a:r>
            <a:r>
              <a:rPr lang="en-US" dirty="0">
                <a:solidFill>
                  <a:srgbClr val="7030A0"/>
                </a:solid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\d+\/\d+\/\d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+</a:t>
            </a:r>
            <a:r>
              <a:rPr lang="en-US" dirty="0" smtClean="0">
                <a:solidFill>
                  <a:srgbClr val="7030A0"/>
                </a:solidFill>
                <a:latin typeface="Monaco" charset="0"/>
                <a:ea typeface="Monaco" charset="0"/>
                <a:cs typeface="Monaco" charset="0"/>
              </a:rPr>
              <a:t>)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.+\s</a:t>
            </a:r>
            <a:r>
              <a:rPr lang="en-US" dirty="0" smtClean="0">
                <a:solidFill>
                  <a:srgbClr val="7030A0"/>
                </a:solid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\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d+:\d+</a:t>
            </a:r>
            <a:r>
              <a:rPr lang="en-US" dirty="0">
                <a:solidFill>
                  <a:srgbClr val="7030A0"/>
                </a:solidFill>
                <a:latin typeface="Monaco" charset="0"/>
                <a:ea typeface="Monaco" charset="0"/>
                <a:cs typeface="Monaco" charset="0"/>
              </a:rPr>
              <a:t>)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"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mystring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r>
              <a:rPr lang="mr-IN" dirty="0" err="1">
                <a:latin typeface="Monaco" charset="0"/>
                <a:ea typeface="Monaco" charset="0"/>
                <a:cs typeface="Monaco" charset="0"/>
              </a:rPr>
              <a:t>print</a:t>
            </a:r>
            <a:r>
              <a:rPr lang="mr-IN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mr-IN" dirty="0" err="1">
                <a:latin typeface="Monaco" charset="0"/>
                <a:ea typeface="Monaco" charset="0"/>
                <a:cs typeface="Monaco" charset="0"/>
              </a:rPr>
              <a:t>searches.group</a:t>
            </a:r>
            <a:r>
              <a:rPr lang="mr-IN" dirty="0">
                <a:latin typeface="Monaco" charset="0"/>
                <a:ea typeface="Monaco" charset="0"/>
                <a:cs typeface="Monaco" charset="0"/>
              </a:rPr>
              <a:t>(2))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Second captured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group, fixed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'1</a:t>
            </a:r>
            <a:r>
              <a:rPr lang="mr-IN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0:21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</a:t>
            </a: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8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re.findall</a:t>
            </a:r>
            <a:r>
              <a:rPr lang="en-US" dirty="0" smtClean="0"/>
              <a:t>()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7890" y="982637"/>
            <a:ext cx="100788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Returns a list of all detected patterns</a:t>
            </a:r>
          </a:p>
          <a:p>
            <a:r>
              <a:rPr lang="en-US" sz="2000" dirty="0" err="1" smtClean="0">
                <a:latin typeface="Monaco" charset="0"/>
                <a:ea typeface="Monaco" charset="0"/>
                <a:cs typeface="Monaco" charset="0"/>
              </a:rPr>
              <a:t>mystring</a:t>
            </a:r>
            <a:r>
              <a:rPr lang="en-US" sz="20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sz="2000" dirty="0">
                <a:latin typeface="Monaco" charset="0"/>
                <a:ea typeface="Monaco" charset="0"/>
                <a:cs typeface="Monaco" charset="0"/>
              </a:rPr>
              <a:t>= "Stephanie was born 10/11/88, and Basil was </a:t>
            </a:r>
          </a:p>
          <a:p>
            <a:r>
              <a:rPr lang="en-US" sz="2000" dirty="0">
                <a:latin typeface="Monaco" charset="0"/>
                <a:ea typeface="Monaco" charset="0"/>
                <a:cs typeface="Monaco" charset="0"/>
              </a:rPr>
              <a:t>				</a:t>
            </a:r>
            <a:r>
              <a:rPr lang="en-US" sz="2000" dirty="0" smtClean="0">
                <a:latin typeface="Monaco" charset="0"/>
                <a:ea typeface="Monaco" charset="0"/>
                <a:cs typeface="Monaco" charset="0"/>
              </a:rPr>
              <a:t>  born </a:t>
            </a:r>
            <a:r>
              <a:rPr lang="en-US" sz="2000" dirty="0">
                <a:latin typeface="Monaco" charset="0"/>
                <a:ea typeface="Monaco" charset="0"/>
                <a:cs typeface="Monaco" charset="0"/>
              </a:rPr>
              <a:t>on 5/9/16</a:t>
            </a:r>
            <a:r>
              <a:rPr lang="en-US" sz="2000" dirty="0" smtClean="0">
                <a:latin typeface="Monaco" charset="0"/>
                <a:ea typeface="Monaco" charset="0"/>
                <a:cs typeface="Monaco" charset="0"/>
              </a:rPr>
              <a:t>"</a:t>
            </a:r>
          </a:p>
          <a:p>
            <a:endParaRPr lang="en-US" sz="2000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sz="2000" dirty="0">
                <a:latin typeface="Monaco" charset="0"/>
                <a:ea typeface="Monaco" charset="0"/>
                <a:cs typeface="Monaco" charset="0"/>
              </a:rPr>
              <a:t>finds = </a:t>
            </a:r>
            <a:r>
              <a:rPr lang="en-US" sz="2000" dirty="0" err="1">
                <a:latin typeface="Monaco" charset="0"/>
                <a:ea typeface="Monaco" charset="0"/>
                <a:cs typeface="Monaco" charset="0"/>
              </a:rPr>
              <a:t>re.findall</a:t>
            </a:r>
            <a:r>
              <a:rPr lang="en-US" sz="20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2000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"\d+\/\d+\/\d+"</a:t>
            </a:r>
            <a:r>
              <a:rPr lang="en-US" sz="20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en-US" sz="2000" dirty="0" err="1">
                <a:latin typeface="Monaco" charset="0"/>
                <a:ea typeface="Monaco" charset="0"/>
                <a:cs typeface="Monaco" charset="0"/>
              </a:rPr>
              <a:t>mystring</a:t>
            </a:r>
            <a:r>
              <a:rPr lang="en-US" sz="2000" dirty="0"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r>
              <a:rPr lang="en-US" sz="2000" dirty="0">
                <a:latin typeface="Monaco" charset="0"/>
                <a:ea typeface="Monaco" charset="0"/>
                <a:cs typeface="Monaco" charset="0"/>
              </a:rPr>
              <a:t>print(finds)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['</a:t>
            </a:r>
            <a:r>
              <a:rPr lang="mr-IN" sz="20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10/11/88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', '5/9/16']</a:t>
            </a:r>
          </a:p>
          <a:p>
            <a:endParaRPr lang="en-US" sz="2000" dirty="0" smtClean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04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re.sub</a:t>
            </a:r>
            <a:r>
              <a:rPr lang="en-US" dirty="0" smtClean="0"/>
              <a:t>()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7890" y="982637"/>
            <a:ext cx="1007887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The regex version of .replace() 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Usage: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re.sub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(regex to find, regex to replace with, string) </a:t>
            </a:r>
          </a:p>
          <a:p>
            <a:endParaRPr lang="en-US" dirty="0" smtClean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mystring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= "Stephanie was born 10/11/88, and Basil was 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born 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				on 5/9/16. But I like this slash /."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We want to achieve this new string: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"Stephanie was born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10-11-88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, and Basil was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born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on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5-9-16. </a:t>
            </a: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	But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I like this slash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/."</a:t>
            </a:r>
            <a:endParaRPr lang="en-US" dirty="0" smtClean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print(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re.sub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"(\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d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+)\/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Monaco" charset="0"/>
                <a:ea typeface="Monaco" charset="0"/>
                <a:cs typeface="Monaco" charset="0"/>
              </a:rPr>
              <a:t>(\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Monaco" charset="0"/>
                <a:ea typeface="Monaco" charset="0"/>
                <a:cs typeface="Monaco" charset="0"/>
              </a:rPr>
              <a:t>d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Monaco" charset="0"/>
                <a:ea typeface="Monaco" charset="0"/>
                <a:cs typeface="Monaco" charset="0"/>
              </a:rPr>
              <a:t>+)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\/</a:t>
            </a:r>
            <a:r>
              <a:rPr lang="en-US" dirty="0" smtClean="0">
                <a:solidFill>
                  <a:srgbClr val="00B050"/>
                </a:solidFill>
                <a:latin typeface="Monaco" charset="0"/>
                <a:ea typeface="Monaco" charset="0"/>
                <a:cs typeface="Monaco" charset="0"/>
              </a:rPr>
              <a:t>(\</a:t>
            </a:r>
            <a:r>
              <a:rPr lang="en-US" dirty="0">
                <a:solidFill>
                  <a:srgbClr val="00B050"/>
                </a:solidFill>
                <a:latin typeface="Monaco" charset="0"/>
                <a:ea typeface="Monaco" charset="0"/>
                <a:cs typeface="Monaco" charset="0"/>
              </a:rPr>
              <a:t>d</a:t>
            </a:r>
            <a:r>
              <a:rPr lang="en-US" dirty="0" smtClean="0">
                <a:solidFill>
                  <a:srgbClr val="00B050"/>
                </a:solidFill>
                <a:latin typeface="Monaco" charset="0"/>
                <a:ea typeface="Monaco" charset="0"/>
                <a:cs typeface="Monaco" charset="0"/>
              </a:rPr>
              <a:t>+)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"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, "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\\1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-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Monaco" charset="0"/>
                <a:ea typeface="Monaco" charset="0"/>
                <a:cs typeface="Monaco" charset="0"/>
              </a:rPr>
              <a:t>\\2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-</a:t>
            </a:r>
            <a:r>
              <a:rPr lang="en-US" dirty="0" smtClean="0">
                <a:solidFill>
                  <a:srgbClr val="00B050"/>
                </a:solidFill>
                <a:latin typeface="Monaco" charset="0"/>
                <a:ea typeface="Monaco" charset="0"/>
                <a:cs typeface="Monaco" charset="0"/>
              </a:rPr>
              <a:t>\\3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",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mystring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) )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'Stephanie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was born 10-11-88, and Basil was born on 5-9-16.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	But I like this slash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/.'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As usual, must redefine to save!</a:t>
            </a: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new =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re.sub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("(\d+)\/(\d+)\/(\d+)", "\\1-\\2-\\3",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mystring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) </a:t>
            </a: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99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714" y="3087537"/>
            <a:ext cx="4688183" cy="692215"/>
          </a:xfrm>
        </p:spPr>
        <p:txBody>
          <a:bodyPr/>
          <a:lstStyle/>
          <a:p>
            <a:r>
              <a:rPr lang="en-US" dirty="0" smtClean="0"/>
              <a:t>exercise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60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Separate libraries of code that provide specific functionality for a certain set of tasks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Some are part of </a:t>
            </a:r>
            <a:r>
              <a:rPr lang="en-US" i="1" dirty="0" smtClean="0"/>
              <a:t>base Python</a:t>
            </a:r>
            <a:r>
              <a:rPr lang="en-US" dirty="0" smtClean="0"/>
              <a:t> and some are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98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base-python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b="0" dirty="0" err="1">
                <a:latin typeface="Monaco"/>
                <a:cs typeface="Monaco"/>
              </a:rPr>
              <a:t>os</a:t>
            </a:r>
            <a:r>
              <a:rPr lang="en-US" dirty="0"/>
              <a:t> and </a:t>
            </a:r>
            <a:r>
              <a:rPr lang="en-US" b="0" dirty="0" err="1">
                <a:latin typeface="Monaco"/>
                <a:cs typeface="Monaco"/>
              </a:rPr>
              <a:t>shutil</a:t>
            </a:r>
            <a:endParaRPr lang="en-US" b="0" dirty="0">
              <a:latin typeface="Monaco"/>
              <a:cs typeface="Monaco"/>
            </a:endParaRPr>
          </a:p>
          <a:p>
            <a:pPr marL="914400" lvl="1" indent="-457200">
              <a:buFont typeface="Arial"/>
              <a:buChar char="•"/>
            </a:pPr>
            <a:r>
              <a:rPr lang="en-US" dirty="0"/>
              <a:t>Useful for interacting with the </a:t>
            </a:r>
            <a:r>
              <a:rPr lang="en-US" b="1" dirty="0"/>
              <a:t>o</a:t>
            </a:r>
            <a:r>
              <a:rPr lang="en-US" dirty="0"/>
              <a:t>perating </a:t>
            </a:r>
            <a:r>
              <a:rPr lang="en-US" b="1" dirty="0"/>
              <a:t>s</a:t>
            </a:r>
            <a:r>
              <a:rPr lang="en-US" dirty="0"/>
              <a:t>ystem</a:t>
            </a:r>
          </a:p>
          <a:p>
            <a:pPr marL="457200" indent="-457200">
              <a:buFont typeface="Arial"/>
              <a:buChar char="•"/>
            </a:pPr>
            <a:r>
              <a:rPr lang="en-US" b="0" dirty="0">
                <a:solidFill>
                  <a:srgbClr val="000000"/>
                </a:solidFill>
                <a:latin typeface="Monaco"/>
                <a:cs typeface="Monaco"/>
              </a:rPr>
              <a:t>sys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Useful for interacting with the Python interpreter</a:t>
            </a:r>
          </a:p>
          <a:p>
            <a:pPr marL="457200" indent="-457200">
              <a:buFont typeface="Arial"/>
              <a:buChar char="•"/>
            </a:pPr>
            <a:r>
              <a:rPr lang="en-US" b="0" dirty="0" err="1">
                <a:latin typeface="Monaco"/>
                <a:cs typeface="Monaco"/>
              </a:rPr>
              <a:t>subprocess</a:t>
            </a:r>
            <a:endParaRPr lang="en-US" b="0" dirty="0">
              <a:latin typeface="Monaco"/>
              <a:cs typeface="Monaco"/>
            </a:endParaRPr>
          </a:p>
          <a:p>
            <a:pPr marL="914400" lvl="1" indent="-457200">
              <a:buFont typeface="Arial"/>
              <a:buChar char="•"/>
            </a:pPr>
            <a:r>
              <a:rPr lang="en-US" dirty="0"/>
              <a:t>Useful for calling external software from your Python script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latin typeface="Monaco"/>
                <a:cs typeface="Monaco"/>
              </a:rPr>
              <a:t>re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Regular expressions</a:t>
            </a:r>
            <a:endParaRPr lang="en-US" dirty="0">
              <a:latin typeface="Monaco"/>
              <a:cs typeface="Monaco"/>
            </a:endParaRPr>
          </a:p>
          <a:p>
            <a:pPr marL="914400" lvl="1" indent="-45720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30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modules in a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Use the import command at the *top* of your script: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827" y="2921841"/>
            <a:ext cx="83384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onaco"/>
                <a:cs typeface="Monaco"/>
              </a:rPr>
              <a:t>import </a:t>
            </a:r>
            <a:r>
              <a:rPr lang="en-US" sz="2000" dirty="0" err="1" smtClean="0">
                <a:latin typeface="Monaco"/>
                <a:cs typeface="Monaco"/>
              </a:rPr>
              <a:t>os</a:t>
            </a:r>
            <a:endParaRPr lang="en-US" sz="2000" dirty="0">
              <a:latin typeface="Monaco"/>
              <a:cs typeface="Monaco"/>
            </a:endParaRPr>
          </a:p>
          <a:p>
            <a:endParaRPr lang="en-US" sz="2000" dirty="0" smtClean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import </a:t>
            </a:r>
            <a:r>
              <a:rPr lang="en-US" sz="2000" dirty="0" err="1" smtClean="0">
                <a:latin typeface="Monaco"/>
                <a:cs typeface="Monaco"/>
              </a:rPr>
              <a:t>os</a:t>
            </a:r>
            <a:r>
              <a:rPr lang="en-US" sz="2000" dirty="0" smtClean="0">
                <a:latin typeface="Monaco"/>
                <a:cs typeface="Monaco"/>
              </a:rPr>
              <a:t> as </a:t>
            </a:r>
            <a:r>
              <a:rPr lang="en-US" sz="2000" dirty="0" err="1" smtClean="0">
                <a:latin typeface="Monaco"/>
                <a:cs typeface="Monaco"/>
              </a:rPr>
              <a:t>opsys</a:t>
            </a:r>
            <a:endParaRPr lang="en-US" sz="2000" dirty="0" smtClean="0">
              <a:latin typeface="Monaco"/>
              <a:cs typeface="Monaco"/>
            </a:endParaRPr>
          </a:p>
          <a:p>
            <a:endParaRPr lang="en-US" sz="2000" dirty="0" smtClean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from </a:t>
            </a:r>
            <a:r>
              <a:rPr lang="en-US" sz="2000" dirty="0" err="1" smtClean="0">
                <a:latin typeface="Monaco"/>
                <a:cs typeface="Monaco"/>
              </a:rPr>
              <a:t>os</a:t>
            </a:r>
            <a:r>
              <a:rPr lang="en-US" sz="2000" dirty="0" smtClean="0">
                <a:latin typeface="Monaco"/>
                <a:cs typeface="Monaco"/>
              </a:rPr>
              <a:t> import *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from </a:t>
            </a:r>
            <a:r>
              <a:rPr lang="en-US" sz="2000" dirty="0" err="1">
                <a:latin typeface="Monaco"/>
                <a:cs typeface="Monaco"/>
              </a:rPr>
              <a:t>os</a:t>
            </a:r>
            <a:r>
              <a:rPr lang="en-US" sz="2000" dirty="0">
                <a:latin typeface="Monaco"/>
                <a:cs typeface="Monaco"/>
              </a:rPr>
              <a:t> import </a:t>
            </a:r>
            <a:r>
              <a:rPr lang="en-US" sz="2000" dirty="0" smtClean="0">
                <a:latin typeface="Monaco"/>
                <a:cs typeface="Monaco"/>
              </a:rPr>
              <a:t>&lt;function</a:t>
            </a:r>
            <a:r>
              <a:rPr lang="en-US" sz="2000" dirty="0">
                <a:latin typeface="Monaco"/>
                <a:cs typeface="Monaco"/>
              </a:rPr>
              <a:t>/</a:t>
            </a:r>
            <a:r>
              <a:rPr lang="en-US" sz="2000" dirty="0" err="1">
                <a:latin typeface="Monaco"/>
                <a:cs typeface="Monaco"/>
              </a:rPr>
              <a:t>submodule</a:t>
            </a:r>
            <a:r>
              <a:rPr lang="en-US" sz="2000" dirty="0">
                <a:latin typeface="Monaco"/>
                <a:cs typeface="Monaco"/>
              </a:rPr>
              <a:t>&gt;</a:t>
            </a:r>
          </a:p>
          <a:p>
            <a:r>
              <a:rPr lang="en-US" sz="2000" dirty="0" smtClean="0">
                <a:latin typeface="Monaco"/>
                <a:cs typeface="Monaco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71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modules in a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Use the import command at the *top* of your script: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827" y="2921841"/>
            <a:ext cx="83384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onaco"/>
                <a:cs typeface="Monaco"/>
              </a:rPr>
              <a:t>import </a:t>
            </a:r>
            <a:r>
              <a:rPr lang="en-US" sz="2000" dirty="0" err="1" smtClean="0">
                <a:latin typeface="Monaco"/>
                <a:cs typeface="Monaco"/>
              </a:rPr>
              <a:t>os</a:t>
            </a:r>
            <a:endParaRPr lang="en-US" sz="2000" dirty="0">
              <a:latin typeface="Monaco"/>
              <a:cs typeface="Monaco"/>
            </a:endParaRPr>
          </a:p>
          <a:p>
            <a:endParaRPr lang="en-US" sz="2000" dirty="0" smtClean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import </a:t>
            </a:r>
            <a:r>
              <a:rPr lang="en-US" sz="2000" dirty="0" err="1">
                <a:latin typeface="Monaco"/>
                <a:cs typeface="Monaco"/>
              </a:rPr>
              <a:t>os</a:t>
            </a:r>
            <a:r>
              <a:rPr lang="en-US" sz="2000" dirty="0">
                <a:latin typeface="Monaco"/>
                <a:cs typeface="Monaco"/>
              </a:rPr>
              <a:t> as </a:t>
            </a:r>
            <a:r>
              <a:rPr lang="en-US" sz="2000" dirty="0" err="1">
                <a:latin typeface="Monaco"/>
                <a:cs typeface="Monaco"/>
              </a:rPr>
              <a:t>opsys</a:t>
            </a:r>
            <a:endParaRPr lang="en-US" sz="2000" dirty="0">
              <a:latin typeface="Monaco"/>
              <a:cs typeface="Monaco"/>
            </a:endParaRPr>
          </a:p>
          <a:p>
            <a:endParaRPr lang="en-US" sz="2000" dirty="0" smtClean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from </a:t>
            </a:r>
            <a:r>
              <a:rPr lang="en-US" sz="2000" dirty="0" err="1" smtClean="0">
                <a:latin typeface="Monaco"/>
                <a:cs typeface="Monaco"/>
              </a:rPr>
              <a:t>os</a:t>
            </a:r>
            <a:r>
              <a:rPr lang="en-US" sz="2000" dirty="0" smtClean="0">
                <a:latin typeface="Monaco"/>
                <a:cs typeface="Monaco"/>
              </a:rPr>
              <a:t> import *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from </a:t>
            </a:r>
            <a:r>
              <a:rPr lang="en-US" sz="2000" dirty="0" err="1">
                <a:latin typeface="Monaco"/>
                <a:cs typeface="Monaco"/>
              </a:rPr>
              <a:t>os</a:t>
            </a:r>
            <a:r>
              <a:rPr lang="en-US" sz="2000" dirty="0">
                <a:latin typeface="Monaco"/>
                <a:cs typeface="Monaco"/>
              </a:rPr>
              <a:t> import </a:t>
            </a:r>
            <a:r>
              <a:rPr lang="en-US" sz="2000" dirty="0" smtClean="0">
                <a:latin typeface="Monaco"/>
                <a:cs typeface="Monaco"/>
              </a:rPr>
              <a:t>&lt;function</a:t>
            </a:r>
            <a:r>
              <a:rPr lang="en-US" sz="2000" dirty="0">
                <a:latin typeface="Monaco"/>
                <a:cs typeface="Monaco"/>
              </a:rPr>
              <a:t>/</a:t>
            </a:r>
            <a:r>
              <a:rPr lang="en-US" sz="2000" dirty="0" err="1">
                <a:latin typeface="Monaco"/>
                <a:cs typeface="Monaco"/>
              </a:rPr>
              <a:t>submodule</a:t>
            </a:r>
            <a:r>
              <a:rPr lang="en-US" sz="2000" dirty="0">
                <a:latin typeface="Monaco"/>
                <a:cs typeface="Monaco"/>
              </a:rPr>
              <a:t>&gt;</a:t>
            </a:r>
          </a:p>
          <a:p>
            <a:r>
              <a:rPr lang="en-US" sz="2000" dirty="0" smtClean="0">
                <a:latin typeface="Monaco"/>
                <a:cs typeface="Monaco"/>
              </a:rPr>
              <a:t> </a:t>
            </a:r>
          </a:p>
        </p:txBody>
      </p:sp>
      <p:sp>
        <p:nvSpPr>
          <p:cNvPr id="5" name="Right Brace 4"/>
          <p:cNvSpPr/>
          <p:nvPr/>
        </p:nvSpPr>
        <p:spPr>
          <a:xfrm>
            <a:off x="3031751" y="2810602"/>
            <a:ext cx="437205" cy="1117848"/>
          </a:xfrm>
          <a:prstGeom prst="rightBrace">
            <a:avLst>
              <a:gd name="adj1" fmla="val 17856"/>
              <a:gd name="adj2" fmla="val 50000"/>
            </a:avLst>
          </a:prstGeom>
          <a:ln>
            <a:solidFill>
              <a:srgbClr val="F5C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68956" y="3194398"/>
            <a:ext cx="4375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DC5924"/>
                </a:solidFill>
              </a:rPr>
              <a:t>use as </a:t>
            </a:r>
            <a:r>
              <a:rPr lang="en-US" dirty="0" err="1" smtClean="0">
                <a:solidFill>
                  <a:srgbClr val="DC5924"/>
                </a:solidFill>
                <a:latin typeface="Monaco"/>
                <a:cs typeface="Monaco"/>
              </a:rPr>
              <a:t>os.function_name</a:t>
            </a:r>
            <a:r>
              <a:rPr lang="en-US" dirty="0" smtClean="0">
                <a:solidFill>
                  <a:srgbClr val="DC5924"/>
                </a:solidFill>
                <a:latin typeface="Monaco"/>
                <a:cs typeface="Monaco"/>
              </a:rPr>
              <a:t>() </a:t>
            </a:r>
          </a:p>
          <a:p>
            <a:r>
              <a:rPr lang="en-US" dirty="0">
                <a:solidFill>
                  <a:srgbClr val="DC5924"/>
                </a:solidFill>
                <a:latin typeface="Monaco"/>
                <a:cs typeface="Monaco"/>
              </a:rPr>
              <a:t> </a:t>
            </a:r>
            <a:r>
              <a:rPr lang="en-US" dirty="0" smtClean="0">
                <a:solidFill>
                  <a:srgbClr val="DC5924"/>
                </a:solidFill>
                <a:latin typeface="Monaco"/>
                <a:cs typeface="Monaco"/>
              </a:rPr>
              <a:t>    </a:t>
            </a:r>
            <a:r>
              <a:rPr lang="en-US" dirty="0" err="1" smtClean="0">
                <a:solidFill>
                  <a:srgbClr val="DC5924"/>
                </a:solidFill>
                <a:latin typeface="Monaco"/>
                <a:cs typeface="Monaco"/>
              </a:rPr>
              <a:t>opsys.function_name</a:t>
            </a:r>
            <a:r>
              <a:rPr lang="en-US" dirty="0" smtClean="0">
                <a:solidFill>
                  <a:srgbClr val="DC5924"/>
                </a:solidFill>
                <a:latin typeface="Monaco"/>
                <a:cs typeface="Monaco"/>
              </a:rPr>
              <a:t>()</a:t>
            </a:r>
            <a:endParaRPr lang="en-US" dirty="0">
              <a:solidFill>
                <a:srgbClr val="DC5924"/>
              </a:solidFill>
              <a:latin typeface="Monaco"/>
              <a:cs typeface="Monaco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5583113" y="4404631"/>
            <a:ext cx="437205" cy="1117848"/>
          </a:xfrm>
          <a:prstGeom prst="rightBrace">
            <a:avLst>
              <a:gd name="adj1" fmla="val 17856"/>
              <a:gd name="adj2" fmla="val 50000"/>
            </a:avLst>
          </a:prstGeom>
          <a:ln>
            <a:solidFill>
              <a:srgbClr val="F5C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20318" y="4778889"/>
            <a:ext cx="331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DC5924"/>
                </a:solidFill>
              </a:rPr>
              <a:t>use as </a:t>
            </a:r>
            <a:r>
              <a:rPr lang="en-US" dirty="0" err="1" smtClean="0">
                <a:solidFill>
                  <a:srgbClr val="DC5924"/>
                </a:solidFill>
                <a:latin typeface="Monaco"/>
                <a:cs typeface="Monaco"/>
              </a:rPr>
              <a:t>function_name</a:t>
            </a:r>
            <a:r>
              <a:rPr lang="en-US" dirty="0" smtClean="0">
                <a:solidFill>
                  <a:srgbClr val="DC5924"/>
                </a:solidFill>
                <a:latin typeface="Monaco"/>
                <a:cs typeface="Monaco"/>
              </a:rPr>
              <a:t>()</a:t>
            </a:r>
            <a:endParaRPr lang="en-US" dirty="0">
              <a:solidFill>
                <a:srgbClr val="DC5924"/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0106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modules in a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Use the import command at the *top* of your script: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827" y="2921841"/>
            <a:ext cx="83384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onaco"/>
                <a:cs typeface="Monaco"/>
              </a:rPr>
              <a:t>import </a:t>
            </a:r>
            <a:r>
              <a:rPr lang="en-US" sz="2000" dirty="0" err="1" smtClean="0">
                <a:latin typeface="Monaco"/>
                <a:cs typeface="Monaco"/>
              </a:rPr>
              <a:t>os</a:t>
            </a:r>
            <a:endParaRPr lang="en-US" sz="2000" dirty="0">
              <a:latin typeface="Monaco"/>
              <a:cs typeface="Monaco"/>
            </a:endParaRPr>
          </a:p>
          <a:p>
            <a:endParaRPr lang="en-US" sz="2000" dirty="0" smtClean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import </a:t>
            </a:r>
            <a:r>
              <a:rPr lang="en-US" sz="2000" dirty="0" err="1">
                <a:latin typeface="Monaco"/>
                <a:cs typeface="Monaco"/>
              </a:rPr>
              <a:t>os</a:t>
            </a:r>
            <a:r>
              <a:rPr lang="en-US" sz="2000" dirty="0">
                <a:latin typeface="Monaco"/>
                <a:cs typeface="Monaco"/>
              </a:rPr>
              <a:t> as </a:t>
            </a:r>
            <a:r>
              <a:rPr lang="en-US" sz="2000" dirty="0" err="1">
                <a:latin typeface="Monaco"/>
                <a:cs typeface="Monaco"/>
              </a:rPr>
              <a:t>opsys</a:t>
            </a:r>
            <a:endParaRPr lang="en-US" sz="2000" dirty="0">
              <a:latin typeface="Monaco"/>
              <a:cs typeface="Monaco"/>
            </a:endParaRPr>
          </a:p>
          <a:p>
            <a:endParaRPr lang="en-US" sz="2000" dirty="0" smtClean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from </a:t>
            </a:r>
            <a:r>
              <a:rPr lang="en-US" sz="2000" dirty="0" err="1" smtClean="0">
                <a:latin typeface="Monaco"/>
                <a:cs typeface="Monaco"/>
              </a:rPr>
              <a:t>os</a:t>
            </a:r>
            <a:r>
              <a:rPr lang="en-US" sz="2000" dirty="0" smtClean="0">
                <a:latin typeface="Monaco"/>
                <a:cs typeface="Monaco"/>
              </a:rPr>
              <a:t> import *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from </a:t>
            </a:r>
            <a:r>
              <a:rPr lang="en-US" sz="2000" dirty="0" err="1">
                <a:latin typeface="Monaco"/>
                <a:cs typeface="Monaco"/>
              </a:rPr>
              <a:t>os</a:t>
            </a:r>
            <a:r>
              <a:rPr lang="en-US" sz="2000" dirty="0">
                <a:latin typeface="Monaco"/>
                <a:cs typeface="Monaco"/>
              </a:rPr>
              <a:t> import </a:t>
            </a:r>
            <a:r>
              <a:rPr lang="en-US" sz="2000" dirty="0" smtClean="0">
                <a:latin typeface="Monaco"/>
                <a:cs typeface="Monaco"/>
              </a:rPr>
              <a:t>&lt;function</a:t>
            </a:r>
            <a:r>
              <a:rPr lang="en-US" sz="2000" dirty="0">
                <a:latin typeface="Monaco"/>
                <a:cs typeface="Monaco"/>
              </a:rPr>
              <a:t>/</a:t>
            </a:r>
            <a:r>
              <a:rPr lang="en-US" sz="2000" dirty="0" err="1">
                <a:latin typeface="Monaco"/>
                <a:cs typeface="Monaco"/>
              </a:rPr>
              <a:t>submodule</a:t>
            </a:r>
            <a:r>
              <a:rPr lang="en-US" sz="2000" dirty="0">
                <a:latin typeface="Monaco"/>
                <a:cs typeface="Monaco"/>
              </a:rPr>
              <a:t>&gt;</a:t>
            </a:r>
          </a:p>
          <a:p>
            <a:r>
              <a:rPr lang="en-US" sz="2000" dirty="0" smtClean="0">
                <a:latin typeface="Monaco"/>
                <a:cs typeface="Monaco"/>
              </a:rPr>
              <a:t> </a:t>
            </a:r>
          </a:p>
        </p:txBody>
      </p:sp>
      <p:sp>
        <p:nvSpPr>
          <p:cNvPr id="5" name="Right Brace 4"/>
          <p:cNvSpPr/>
          <p:nvPr/>
        </p:nvSpPr>
        <p:spPr>
          <a:xfrm>
            <a:off x="3031751" y="2810602"/>
            <a:ext cx="437205" cy="1117848"/>
          </a:xfrm>
          <a:prstGeom prst="rightBrace">
            <a:avLst>
              <a:gd name="adj1" fmla="val 17856"/>
              <a:gd name="adj2" fmla="val 50000"/>
            </a:avLst>
          </a:prstGeom>
          <a:ln>
            <a:solidFill>
              <a:srgbClr val="F5C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68956" y="3194398"/>
            <a:ext cx="4375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DC5924"/>
                </a:solidFill>
              </a:rPr>
              <a:t>use as </a:t>
            </a:r>
            <a:r>
              <a:rPr lang="en-US" dirty="0" err="1" smtClean="0">
                <a:solidFill>
                  <a:srgbClr val="DC5924"/>
                </a:solidFill>
                <a:latin typeface="Monaco"/>
                <a:cs typeface="Monaco"/>
              </a:rPr>
              <a:t>os.function_name</a:t>
            </a:r>
            <a:r>
              <a:rPr lang="en-US" dirty="0" smtClean="0">
                <a:solidFill>
                  <a:srgbClr val="DC5924"/>
                </a:solidFill>
                <a:latin typeface="Monaco"/>
                <a:cs typeface="Monaco"/>
              </a:rPr>
              <a:t>() </a:t>
            </a:r>
          </a:p>
          <a:p>
            <a:r>
              <a:rPr lang="en-US" dirty="0">
                <a:solidFill>
                  <a:srgbClr val="DC5924"/>
                </a:solidFill>
                <a:latin typeface="Monaco"/>
                <a:cs typeface="Monaco"/>
              </a:rPr>
              <a:t> </a:t>
            </a:r>
            <a:r>
              <a:rPr lang="en-US" dirty="0" smtClean="0">
                <a:solidFill>
                  <a:srgbClr val="DC5924"/>
                </a:solidFill>
                <a:latin typeface="Monaco"/>
                <a:cs typeface="Monaco"/>
              </a:rPr>
              <a:t>    </a:t>
            </a:r>
            <a:r>
              <a:rPr lang="en-US" dirty="0" err="1" smtClean="0">
                <a:solidFill>
                  <a:srgbClr val="DC5924"/>
                </a:solidFill>
                <a:latin typeface="Monaco"/>
                <a:cs typeface="Monaco"/>
              </a:rPr>
              <a:t>opsys.function_name</a:t>
            </a:r>
            <a:r>
              <a:rPr lang="en-US" dirty="0" smtClean="0">
                <a:solidFill>
                  <a:srgbClr val="DC5924"/>
                </a:solidFill>
                <a:latin typeface="Monaco"/>
                <a:cs typeface="Monaco"/>
              </a:rPr>
              <a:t>()</a:t>
            </a:r>
            <a:endParaRPr lang="en-US" dirty="0">
              <a:solidFill>
                <a:srgbClr val="DC5924"/>
              </a:solidFill>
              <a:latin typeface="Monaco"/>
              <a:cs typeface="Monaco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5583113" y="4404631"/>
            <a:ext cx="437205" cy="1117848"/>
          </a:xfrm>
          <a:prstGeom prst="rightBrace">
            <a:avLst>
              <a:gd name="adj1" fmla="val 17856"/>
              <a:gd name="adj2" fmla="val 50000"/>
            </a:avLst>
          </a:prstGeom>
          <a:ln>
            <a:solidFill>
              <a:srgbClr val="F5C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20318" y="4778889"/>
            <a:ext cx="331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DC5924"/>
                </a:solidFill>
              </a:rPr>
              <a:t>use as </a:t>
            </a:r>
            <a:r>
              <a:rPr lang="en-US" dirty="0" err="1" smtClean="0">
                <a:solidFill>
                  <a:srgbClr val="DC5924"/>
                </a:solidFill>
                <a:latin typeface="Monaco"/>
                <a:cs typeface="Monaco"/>
              </a:rPr>
              <a:t>function_name</a:t>
            </a:r>
            <a:r>
              <a:rPr lang="en-US" dirty="0" smtClean="0">
                <a:solidFill>
                  <a:srgbClr val="DC5924"/>
                </a:solidFill>
                <a:latin typeface="Monaco"/>
                <a:cs typeface="Monaco"/>
              </a:rPr>
              <a:t>()</a:t>
            </a:r>
            <a:endParaRPr lang="en-US" dirty="0">
              <a:solidFill>
                <a:srgbClr val="DC5924"/>
              </a:solidFill>
              <a:latin typeface="Monaco"/>
              <a:cs typeface="Monaco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4539" y="2921841"/>
            <a:ext cx="1497089" cy="496182"/>
          </a:xfrm>
          <a:prstGeom prst="rect">
            <a:avLst/>
          </a:prstGeom>
          <a:noFill/>
          <a:ln w="38100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7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.join() method is opposite of .split()s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558432"/>
            <a:ext cx="83384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Usage:</a:t>
            </a: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&lt;string to join with &gt;.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split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(&lt;list to join&gt;)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err="1" smtClean="0">
                <a:latin typeface="Monaco"/>
                <a:cs typeface="Monaco"/>
              </a:rPr>
              <a:t>mystring</a:t>
            </a:r>
            <a:r>
              <a:rPr lang="en-US" dirty="0" smtClean="0">
                <a:latin typeface="Monaco"/>
                <a:cs typeface="Monaco"/>
              </a:rPr>
              <a:t> = "Hello this is a string"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Split string into a list on 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a space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The split argument is *removed* from the output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print(</a:t>
            </a:r>
            <a:r>
              <a:rPr lang="en-US" dirty="0" err="1" smtClean="0">
                <a:latin typeface="Monaco"/>
                <a:cs typeface="Monaco"/>
              </a:rPr>
              <a:t>mystring</a:t>
            </a:r>
            <a:r>
              <a:rPr lang="en-US" dirty="0" err="1" smtClean="0">
                <a:solidFill>
                  <a:schemeClr val="accent5"/>
                </a:solidFill>
                <a:latin typeface="Monaco"/>
                <a:cs typeface="Monaco"/>
              </a:rPr>
              <a:t>.split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(" ")</a:t>
            </a:r>
            <a:r>
              <a:rPr lang="en-US" dirty="0" smtClean="0">
                <a:latin typeface="Monaco"/>
                <a:cs typeface="Monaco"/>
              </a:rPr>
              <a:t>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["Hello", "this", "is", "a", "string"]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x = </a:t>
            </a:r>
            <a:r>
              <a:rPr lang="en-US" dirty="0">
                <a:latin typeface="Monaco"/>
                <a:cs typeface="Monaco"/>
              </a:rPr>
              <a:t>["Hello", "this", "is", "a", "string"]</a:t>
            </a:r>
          </a:p>
          <a:p>
            <a:r>
              <a:rPr lang="en-US" dirty="0" smtClean="0">
                <a:latin typeface="Monaco"/>
                <a:cs typeface="Monaco"/>
              </a:rPr>
              <a:t>print(</a:t>
            </a:r>
            <a:r>
              <a:rPr lang="en-US" dirty="0" smtClean="0">
                <a:latin typeface="Monaco"/>
                <a:cs typeface="Monaco"/>
              </a:rPr>
              <a:t>" "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.join(x)</a:t>
            </a:r>
            <a:r>
              <a:rPr lang="en-US" dirty="0" smtClean="0">
                <a:latin typeface="Monaco"/>
                <a:cs typeface="Monaco"/>
              </a:rPr>
              <a:t>)</a:t>
            </a:r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"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Hello this is a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string"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Useful for creating comma-separated values, IMO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x = ["col1", "col2", "col3"]</a:t>
            </a:r>
          </a:p>
          <a:p>
            <a:r>
              <a:rPr lang="en-US" dirty="0" smtClean="0">
                <a:latin typeface="Monaco"/>
                <a:cs typeface="Monaco"/>
              </a:rPr>
              <a:t>print</a:t>
            </a:r>
            <a:r>
              <a:rPr lang="en-US" dirty="0" smtClean="0">
                <a:latin typeface="Monaco"/>
                <a:cs typeface="Monaco"/>
              </a:rPr>
              <a:t>(</a:t>
            </a:r>
            <a:r>
              <a:rPr lang="en-US" dirty="0" smtClean="0">
                <a:latin typeface="Monaco"/>
                <a:cs typeface="Monaco"/>
              </a:rPr>
              <a:t>","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.join(x)</a:t>
            </a:r>
            <a:r>
              <a:rPr lang="en-US" dirty="0" smtClean="0">
                <a:latin typeface="Monaco"/>
                <a:cs typeface="Monaco"/>
              </a:rPr>
              <a:t>)</a:t>
            </a:r>
            <a:endParaRPr lang="en-US" dirty="0" smtClean="0">
              <a:latin typeface="Monaco"/>
              <a:cs typeface="Monaco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"col1,col2,col3"</a:t>
            </a:r>
          </a:p>
        </p:txBody>
      </p:sp>
    </p:spTree>
    <p:extLst>
      <p:ext uri="{BB962C8B-B14F-4D97-AF65-F5344CB8AC3E}">
        <p14:creationId xmlns:p14="http://schemas.microsoft.com/office/powerpoint/2010/main" val="147900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os</a:t>
            </a:r>
            <a:r>
              <a:rPr lang="en-US" dirty="0" smtClean="0"/>
              <a:t>/</a:t>
            </a:r>
            <a:r>
              <a:rPr lang="en-US" dirty="0" err="1" smtClean="0"/>
              <a:t>shutil</a:t>
            </a:r>
            <a:r>
              <a:rPr lang="en-US" dirty="0" smtClean="0"/>
              <a:t>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Functions provide UNIX commands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39784" y="2647026"/>
          <a:ext cx="8596715" cy="302523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749656"/>
                <a:gridCol w="3847059"/>
              </a:tblGrid>
              <a:tr h="46019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Monaco"/>
                          <a:cs typeface="Monaco"/>
                        </a:rPr>
                        <a:t>os</a:t>
                      </a:r>
                      <a:r>
                        <a:rPr lang="en-US" sz="2200" dirty="0" smtClean="0">
                          <a:latin typeface="Monaco"/>
                          <a:cs typeface="Monaco"/>
                        </a:rPr>
                        <a:t>/</a:t>
                      </a:r>
                      <a:r>
                        <a:rPr lang="en-US" sz="2200" dirty="0" err="1" smtClean="0">
                          <a:latin typeface="Monaco"/>
                          <a:cs typeface="Monaco"/>
                        </a:rPr>
                        <a:t>shutil</a:t>
                      </a:r>
                      <a:r>
                        <a:rPr lang="en-US" sz="2200" dirty="0" smtClean="0"/>
                        <a:t> function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UNIX</a:t>
                      </a:r>
                      <a:r>
                        <a:rPr lang="en-US" sz="2200" baseline="0" dirty="0" smtClean="0"/>
                        <a:t> equivalent</a:t>
                      </a:r>
                      <a:endParaRPr lang="en-US" sz="2200" dirty="0"/>
                    </a:p>
                  </a:txBody>
                  <a:tcPr/>
                </a:tc>
              </a:tr>
              <a:tr h="29672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Monaco"/>
                          <a:cs typeface="Monaco"/>
                        </a:rPr>
                        <a:t>os.remove</a:t>
                      </a:r>
                      <a:r>
                        <a:rPr lang="en-US" b="0" dirty="0" smtClean="0">
                          <a:latin typeface="Monaco"/>
                          <a:cs typeface="Monaco"/>
                        </a:rPr>
                        <a:t>("filename")</a:t>
                      </a:r>
                      <a:endParaRPr lang="en-US" b="0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Monaco"/>
                          <a:cs typeface="Monaco"/>
                        </a:rPr>
                        <a:t>rm</a:t>
                      </a:r>
                      <a:r>
                        <a:rPr lang="en-US" b="0" dirty="0" smtClean="0">
                          <a:latin typeface="Monaco"/>
                          <a:cs typeface="Monaco"/>
                        </a:rPr>
                        <a:t> filename</a:t>
                      </a:r>
                      <a:endParaRPr lang="en-US" b="0" dirty="0">
                        <a:latin typeface="Monaco"/>
                        <a:cs typeface="Monaco"/>
                      </a:endParaRPr>
                    </a:p>
                  </a:txBody>
                  <a:tcPr/>
                </a:tc>
              </a:tr>
              <a:tr h="29672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Monaco"/>
                          <a:cs typeface="Monaco"/>
                        </a:rPr>
                        <a:t>os.rmdir</a:t>
                      </a:r>
                      <a:r>
                        <a:rPr lang="en-US" b="0" dirty="0" smtClean="0">
                          <a:latin typeface="Monaco"/>
                          <a:cs typeface="Monaco"/>
                        </a:rPr>
                        <a:t>("directory")</a:t>
                      </a:r>
                      <a:endParaRPr lang="en-US" b="0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Monaco"/>
                          <a:cs typeface="Monaco"/>
                        </a:rPr>
                        <a:t>rm</a:t>
                      </a:r>
                      <a:r>
                        <a:rPr lang="en-US" b="0" dirty="0" smtClean="0">
                          <a:latin typeface="Monaco"/>
                          <a:cs typeface="Monaco"/>
                        </a:rPr>
                        <a:t> –r directory</a:t>
                      </a:r>
                      <a:endParaRPr lang="en-US" b="0" dirty="0">
                        <a:latin typeface="Monaco"/>
                        <a:cs typeface="Monaco"/>
                      </a:endParaRPr>
                    </a:p>
                  </a:txBody>
                  <a:tcPr/>
                </a:tc>
              </a:tr>
              <a:tr h="29672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Monaco"/>
                          <a:cs typeface="Monaco"/>
                        </a:rPr>
                        <a:t>os.chdir</a:t>
                      </a:r>
                      <a:r>
                        <a:rPr lang="en-US" b="0" dirty="0" smtClean="0">
                          <a:latin typeface="Monaco"/>
                          <a:cs typeface="Monaco"/>
                        </a:rPr>
                        <a:t>("directory")</a:t>
                      </a:r>
                      <a:endParaRPr lang="en-US" b="0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Monaco"/>
                          <a:cs typeface="Monaco"/>
                        </a:rPr>
                        <a:t>cd directory</a:t>
                      </a:r>
                      <a:endParaRPr lang="en-US" b="0" dirty="0">
                        <a:latin typeface="Monaco"/>
                        <a:cs typeface="Monaco"/>
                      </a:endParaRPr>
                    </a:p>
                  </a:txBody>
                  <a:tcPr/>
                </a:tc>
              </a:tr>
              <a:tr h="29672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Monaco"/>
                          <a:cs typeface="Monaco"/>
                        </a:rPr>
                        <a:t>os.listdir</a:t>
                      </a:r>
                      <a:r>
                        <a:rPr lang="en-US" b="0" dirty="0" smtClean="0">
                          <a:latin typeface="Monaco"/>
                          <a:cs typeface="Monaco"/>
                        </a:rPr>
                        <a:t>("directory")</a:t>
                      </a:r>
                      <a:endParaRPr lang="en-US" b="0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Monaco"/>
                          <a:cs typeface="Monaco"/>
                        </a:rPr>
                        <a:t>ls</a:t>
                      </a:r>
                      <a:r>
                        <a:rPr lang="en-US" b="0" dirty="0" smtClean="0">
                          <a:latin typeface="Monaco"/>
                          <a:cs typeface="Monaco"/>
                        </a:rPr>
                        <a:t> directory</a:t>
                      </a:r>
                      <a:endParaRPr lang="en-US" b="0" dirty="0">
                        <a:latin typeface="Monaco"/>
                        <a:cs typeface="Monaco"/>
                      </a:endParaRPr>
                    </a:p>
                  </a:txBody>
                  <a:tcPr/>
                </a:tc>
              </a:tr>
              <a:tr h="370482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Monaco"/>
                          <a:cs typeface="Monaco"/>
                        </a:rPr>
                        <a:t>os.mkdir</a:t>
                      </a:r>
                      <a:r>
                        <a:rPr lang="en-US" b="0" dirty="0" smtClean="0">
                          <a:latin typeface="Monaco"/>
                          <a:cs typeface="Monaco"/>
                        </a:rPr>
                        <a:t>("directory")</a:t>
                      </a:r>
                      <a:endParaRPr lang="en-US" b="0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Monaco"/>
                          <a:cs typeface="Monaco"/>
                        </a:rPr>
                        <a:t>mkdir</a:t>
                      </a:r>
                      <a:r>
                        <a:rPr lang="en-US" b="0" dirty="0" smtClean="0">
                          <a:latin typeface="Monaco"/>
                          <a:cs typeface="Monaco"/>
                        </a:rPr>
                        <a:t> directory</a:t>
                      </a:r>
                      <a:endParaRPr lang="en-US" b="0" dirty="0">
                        <a:latin typeface="Monaco"/>
                        <a:cs typeface="Monaco"/>
                      </a:endParaRPr>
                    </a:p>
                  </a:txBody>
                  <a:tcPr/>
                </a:tc>
              </a:tr>
              <a:tr h="29672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Monaco"/>
                          <a:cs typeface="Monaco"/>
                        </a:rPr>
                        <a:t>shutil.copy</a:t>
                      </a:r>
                      <a:r>
                        <a:rPr lang="en-US" b="0" dirty="0" smtClean="0">
                          <a:latin typeface="Monaco"/>
                          <a:cs typeface="Monaco"/>
                        </a:rPr>
                        <a:t>("</a:t>
                      </a:r>
                      <a:r>
                        <a:rPr lang="en-US" b="0" dirty="0" err="1" smtClean="0">
                          <a:latin typeface="Monaco"/>
                          <a:cs typeface="Monaco"/>
                        </a:rPr>
                        <a:t>oldfile</a:t>
                      </a:r>
                      <a:r>
                        <a:rPr lang="en-US" b="0" dirty="0" smtClean="0">
                          <a:latin typeface="Monaco"/>
                          <a:cs typeface="Monaco"/>
                        </a:rPr>
                        <a:t>", "</a:t>
                      </a:r>
                      <a:r>
                        <a:rPr lang="en-US" b="0" dirty="0" err="1" smtClean="0">
                          <a:latin typeface="Monaco"/>
                          <a:cs typeface="Monaco"/>
                        </a:rPr>
                        <a:t>newfile</a:t>
                      </a:r>
                      <a:r>
                        <a:rPr lang="en-US" b="0" dirty="0" smtClean="0">
                          <a:latin typeface="Monaco"/>
                          <a:cs typeface="Monaco"/>
                        </a:rPr>
                        <a:t>")</a:t>
                      </a:r>
                      <a:endParaRPr lang="en-US" b="0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Monaco"/>
                          <a:cs typeface="Monaco"/>
                        </a:rPr>
                        <a:t>cp</a:t>
                      </a:r>
                      <a:r>
                        <a:rPr lang="en-US" b="0" baseline="0" dirty="0" smtClean="0">
                          <a:latin typeface="Monaco"/>
                          <a:cs typeface="Monaco"/>
                        </a:rPr>
                        <a:t> </a:t>
                      </a:r>
                      <a:r>
                        <a:rPr lang="en-US" b="0" baseline="0" dirty="0" err="1" smtClean="0">
                          <a:latin typeface="Monaco"/>
                          <a:cs typeface="Monaco"/>
                        </a:rPr>
                        <a:t>oldfile</a:t>
                      </a:r>
                      <a:r>
                        <a:rPr lang="en-US" b="0" baseline="0" dirty="0" smtClean="0">
                          <a:latin typeface="Monaco"/>
                          <a:cs typeface="Monaco"/>
                        </a:rPr>
                        <a:t> </a:t>
                      </a:r>
                      <a:r>
                        <a:rPr lang="en-US" b="0" baseline="0" dirty="0" err="1" smtClean="0">
                          <a:latin typeface="Monaco"/>
                          <a:cs typeface="Monaco"/>
                        </a:rPr>
                        <a:t>newfile</a:t>
                      </a:r>
                      <a:endParaRPr lang="en-US" b="0" dirty="0">
                        <a:latin typeface="Monaco"/>
                        <a:cs typeface="Monaco"/>
                      </a:endParaRPr>
                    </a:p>
                  </a:txBody>
                  <a:tcPr/>
                </a:tc>
              </a:tr>
              <a:tr h="29672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Monaco"/>
                          <a:cs typeface="Monaco"/>
                        </a:rPr>
                        <a:t>shutil.move</a:t>
                      </a:r>
                      <a:r>
                        <a:rPr lang="en-US" b="0" dirty="0" smtClean="0">
                          <a:latin typeface="Monaco"/>
                          <a:cs typeface="Monaco"/>
                        </a:rPr>
                        <a:t>("</a:t>
                      </a:r>
                      <a:r>
                        <a:rPr lang="en-US" b="0" dirty="0" err="1" smtClean="0">
                          <a:latin typeface="Monaco"/>
                          <a:cs typeface="Monaco"/>
                        </a:rPr>
                        <a:t>oldfile</a:t>
                      </a:r>
                      <a:r>
                        <a:rPr lang="en-US" b="0" dirty="0" smtClean="0">
                          <a:latin typeface="Monaco"/>
                          <a:cs typeface="Monaco"/>
                        </a:rPr>
                        <a:t>", "</a:t>
                      </a:r>
                      <a:r>
                        <a:rPr lang="en-US" b="0" dirty="0" err="1" smtClean="0">
                          <a:latin typeface="Monaco"/>
                          <a:cs typeface="Monaco"/>
                        </a:rPr>
                        <a:t>newfile</a:t>
                      </a:r>
                      <a:r>
                        <a:rPr lang="en-US" b="0" dirty="0" smtClean="0">
                          <a:latin typeface="Monaco"/>
                          <a:cs typeface="Monaco"/>
                        </a:rPr>
                        <a:t>")</a:t>
                      </a:r>
                      <a:endParaRPr lang="en-US" b="0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baseline="0" dirty="0" smtClean="0">
                          <a:latin typeface="Monaco"/>
                          <a:cs typeface="Monaco"/>
                        </a:rPr>
                        <a:t>mv </a:t>
                      </a:r>
                      <a:r>
                        <a:rPr lang="en-US" b="0" baseline="0" dirty="0" err="1" smtClean="0">
                          <a:latin typeface="Monaco"/>
                          <a:cs typeface="Monaco"/>
                        </a:rPr>
                        <a:t>oldfile</a:t>
                      </a:r>
                      <a:r>
                        <a:rPr lang="en-US" b="0" baseline="0" dirty="0" smtClean="0">
                          <a:latin typeface="Monaco"/>
                          <a:cs typeface="Monaco"/>
                        </a:rPr>
                        <a:t> </a:t>
                      </a:r>
                      <a:r>
                        <a:rPr lang="en-US" b="0" baseline="0" dirty="0" err="1" smtClean="0">
                          <a:latin typeface="Monaco"/>
                          <a:cs typeface="Monaco"/>
                        </a:rPr>
                        <a:t>newfile</a:t>
                      </a:r>
                      <a:endParaRPr lang="en-US" b="0" dirty="0">
                        <a:latin typeface="Monaco"/>
                        <a:cs typeface="Monaco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3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over files with </a:t>
            </a:r>
            <a:r>
              <a:rPr lang="en-US" dirty="0" err="1" smtClean="0"/>
              <a:t>os.listdir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827" y="1848795"/>
            <a:ext cx="83384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onaco"/>
                <a:cs typeface="Monaco"/>
              </a:rPr>
              <a:t>import </a:t>
            </a:r>
            <a:r>
              <a:rPr lang="en-US" sz="2000" dirty="0" err="1" smtClean="0">
                <a:latin typeface="Monaco"/>
                <a:cs typeface="Monaco"/>
              </a:rPr>
              <a:t>os</a:t>
            </a:r>
            <a:endParaRPr lang="en-US" sz="2000" dirty="0" smtClean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directory = "my/directory/with/tons/of/files/"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Obtain list of files in directory</a:t>
            </a:r>
          </a:p>
          <a:p>
            <a:r>
              <a:rPr lang="en-US" sz="2000" dirty="0" smtClean="0">
                <a:latin typeface="Monaco"/>
                <a:cs typeface="Monaco"/>
              </a:rPr>
              <a:t>files = </a:t>
            </a:r>
            <a:r>
              <a:rPr lang="en-US" sz="2000" dirty="0" err="1" smtClean="0">
                <a:latin typeface="Monaco"/>
                <a:cs typeface="Monaco"/>
              </a:rPr>
              <a:t>os.listdir</a:t>
            </a:r>
            <a:r>
              <a:rPr lang="en-US" sz="2000" dirty="0" smtClean="0">
                <a:latin typeface="Monaco"/>
                <a:cs typeface="Monaco"/>
              </a:rPr>
              <a:t>(directory)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Loop over files that end with .txt</a:t>
            </a:r>
          </a:p>
          <a:p>
            <a:r>
              <a:rPr lang="en-US" sz="2000" dirty="0" smtClean="0">
                <a:latin typeface="Monaco"/>
                <a:cs typeface="Monaco"/>
              </a:rPr>
              <a:t>for file in files:</a:t>
            </a:r>
          </a:p>
          <a:p>
            <a:r>
              <a:rPr lang="en-US" sz="2000" dirty="0">
                <a:latin typeface="Monaco"/>
                <a:cs typeface="Monaco"/>
              </a:rPr>
              <a:t>	</a:t>
            </a:r>
            <a:r>
              <a:rPr lang="en-US" sz="2000" dirty="0" smtClean="0">
                <a:latin typeface="Monaco"/>
                <a:cs typeface="Monaco"/>
              </a:rPr>
              <a:t>if </a:t>
            </a:r>
            <a:r>
              <a:rPr lang="en-US" sz="2000" dirty="0" err="1" smtClean="0">
                <a:latin typeface="Monaco"/>
                <a:cs typeface="Monaco"/>
              </a:rPr>
              <a:t>file.endswith</a:t>
            </a:r>
            <a:r>
              <a:rPr lang="en-US" sz="2000" dirty="0" smtClean="0">
                <a:latin typeface="Monaco"/>
                <a:cs typeface="Monaco"/>
              </a:rPr>
              <a:t>(".txt"):</a:t>
            </a:r>
          </a:p>
          <a:p>
            <a:r>
              <a:rPr lang="en-US" sz="2000" dirty="0">
                <a:latin typeface="Monaco"/>
                <a:cs typeface="Monaco"/>
              </a:rPr>
              <a:t>	</a:t>
            </a:r>
            <a:r>
              <a:rPr lang="en-US" sz="2000" dirty="0" smtClean="0">
                <a:latin typeface="Monaco"/>
                <a:cs typeface="Monaco"/>
              </a:rPr>
              <a:t>	</a:t>
            </a:r>
          </a:p>
          <a:p>
            <a:r>
              <a:rPr lang="en-US" sz="2000" dirty="0">
                <a:latin typeface="Monaco"/>
                <a:cs typeface="Monaco"/>
              </a:rPr>
              <a:t>	</a:t>
            </a:r>
            <a:r>
              <a:rPr lang="en-US" sz="2000" dirty="0" smtClean="0">
                <a:latin typeface="Monaco"/>
                <a:cs typeface="Monaco"/>
              </a:rPr>
              <a:t>	f = open(directory + file, "r")</a:t>
            </a: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	# do something with file</a:t>
            </a:r>
          </a:p>
          <a:p>
            <a:r>
              <a:rPr lang="en-US" sz="2000" dirty="0">
                <a:latin typeface="Monaco"/>
                <a:cs typeface="Monaco"/>
              </a:rPr>
              <a:t>	</a:t>
            </a:r>
            <a:r>
              <a:rPr lang="en-US" sz="2000" dirty="0" smtClean="0">
                <a:latin typeface="Monaco"/>
                <a:cs typeface="Monaco"/>
              </a:rPr>
              <a:t>	</a:t>
            </a:r>
            <a:r>
              <a:rPr lang="en-US" sz="2000" dirty="0" err="1" smtClean="0">
                <a:latin typeface="Monaco"/>
                <a:cs typeface="Monaco"/>
              </a:rPr>
              <a:t>f.close</a:t>
            </a:r>
            <a:r>
              <a:rPr lang="en-US" sz="2000" dirty="0" smtClean="0">
                <a:latin typeface="Monaco"/>
                <a:cs typeface="Monaco"/>
              </a:rPr>
              <a:t>()</a:t>
            </a:r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26739" y="5225960"/>
            <a:ext cx="2494372" cy="348665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8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sys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A few variables/functions I find useful: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err="1" smtClean="0">
                <a:latin typeface="Monaco"/>
                <a:cs typeface="Monaco"/>
              </a:rPr>
              <a:t>sys.path</a:t>
            </a:r>
            <a:endParaRPr lang="en-US" dirty="0" smtClean="0">
              <a:latin typeface="Monaco"/>
              <a:cs typeface="Monaco"/>
            </a:endParaRPr>
          </a:p>
          <a:p>
            <a:pPr marL="914400" lvl="1" indent="-457200">
              <a:buFont typeface="Arial"/>
              <a:buChar char="•"/>
            </a:pPr>
            <a:r>
              <a:rPr lang="en-US" dirty="0" err="1" smtClean="0">
                <a:latin typeface="Monaco"/>
                <a:cs typeface="Monaco"/>
              </a:rPr>
              <a:t>sys.exit</a:t>
            </a:r>
            <a:r>
              <a:rPr lang="en-US" dirty="0" smtClean="0">
                <a:latin typeface="Monaco"/>
                <a:cs typeface="Monaco"/>
              </a:rPr>
              <a:t>()</a:t>
            </a:r>
          </a:p>
          <a:p>
            <a:pPr marL="914400" lvl="1" indent="-457200">
              <a:buFont typeface="Arial"/>
              <a:buChar char="•"/>
            </a:pPr>
            <a:r>
              <a:rPr lang="en-US" b="1" dirty="0" err="1">
                <a:latin typeface="Monaco"/>
                <a:cs typeface="Monaco"/>
              </a:rPr>
              <a:t>sys.argv</a:t>
            </a:r>
            <a:endParaRPr lang="en-US" b="1" dirty="0">
              <a:latin typeface="Monaco"/>
              <a:cs typeface="Monaco"/>
            </a:endParaRPr>
          </a:p>
          <a:p>
            <a:pPr marL="914400" lvl="1" indent="-457200">
              <a:buFont typeface="Arial"/>
              <a:buChar char="•"/>
            </a:pPr>
            <a:endParaRPr lang="en-US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2001253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sys.path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err="1" smtClean="0">
                <a:latin typeface="Monaco"/>
                <a:cs typeface="Monaco"/>
              </a:rPr>
              <a:t>sys.path</a:t>
            </a:r>
            <a:r>
              <a:rPr lang="en-US" dirty="0" smtClean="0">
                <a:latin typeface="Monaco"/>
                <a:cs typeface="Monaco"/>
              </a:rPr>
              <a:t> </a:t>
            </a:r>
            <a:r>
              <a:rPr lang="en-US" dirty="0" smtClean="0">
                <a:latin typeface="Arial"/>
                <a:cs typeface="Arial"/>
              </a:rPr>
              <a:t>is a list of directories in your </a:t>
            </a:r>
            <a:r>
              <a:rPr lang="en-US" b="0" dirty="0" smtClean="0">
                <a:latin typeface="Monaco"/>
                <a:cs typeface="Monaco"/>
              </a:rPr>
              <a:t>PYTHONPATH</a:t>
            </a: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845298"/>
            <a:ext cx="83384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onaco"/>
                <a:cs typeface="Monaco"/>
              </a:rPr>
              <a:t>import sys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# Add directories as usual, with append!</a:t>
            </a:r>
          </a:p>
          <a:p>
            <a:r>
              <a:rPr lang="en-US" sz="2000" dirty="0" err="1" smtClean="0">
                <a:latin typeface="Monaco"/>
                <a:cs typeface="Monaco"/>
              </a:rPr>
              <a:t>sys.path.append</a:t>
            </a:r>
            <a:r>
              <a:rPr lang="en-US" sz="2000" dirty="0" smtClean="0">
                <a:latin typeface="Monaco"/>
                <a:cs typeface="Monaco"/>
              </a:rPr>
              <a:t>("directory/I/want/to/access")</a:t>
            </a:r>
          </a:p>
        </p:txBody>
      </p:sp>
    </p:spTree>
    <p:extLst>
      <p:ext uri="{BB962C8B-B14F-4D97-AF65-F5344CB8AC3E}">
        <p14:creationId xmlns:p14="http://schemas.microsoft.com/office/powerpoint/2010/main" val="5473158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sys.exit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err="1">
                <a:latin typeface="Monaco"/>
                <a:cs typeface="Monaco"/>
              </a:rPr>
              <a:t>sys.exit</a:t>
            </a:r>
            <a:r>
              <a:rPr lang="en-US" dirty="0">
                <a:latin typeface="Monaco"/>
                <a:cs typeface="Monaco"/>
              </a:rPr>
              <a:t>() </a:t>
            </a:r>
            <a:r>
              <a:rPr lang="en-US" dirty="0">
                <a:cs typeface="Arial"/>
              </a:rPr>
              <a:t>will immediately stop the interpreter and exit out of the script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442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sys.exit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err="1">
                <a:latin typeface="Monaco"/>
                <a:cs typeface="Monaco"/>
              </a:rPr>
              <a:t>sys.exit</a:t>
            </a:r>
            <a:r>
              <a:rPr lang="en-US" dirty="0">
                <a:latin typeface="Monaco"/>
                <a:cs typeface="Monaco"/>
              </a:rPr>
              <a:t>() </a:t>
            </a:r>
            <a:r>
              <a:rPr lang="en-US" dirty="0">
                <a:cs typeface="Arial"/>
              </a:rPr>
              <a:t>will immediately stop the interpreter and exit out of the script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6450" y="3074968"/>
            <a:ext cx="83384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onaco"/>
                <a:cs typeface="Monaco"/>
              </a:rPr>
              <a:t>import sys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if </a:t>
            </a:r>
            <a:r>
              <a:rPr lang="en-US" sz="2000" dirty="0" err="1" smtClean="0">
                <a:latin typeface="Monaco"/>
                <a:cs typeface="Monaco"/>
              </a:rPr>
              <a:t>something_important</a:t>
            </a:r>
            <a:r>
              <a:rPr lang="en-US" sz="2000" dirty="0" smtClean="0">
                <a:latin typeface="Monaco"/>
                <a:cs typeface="Monaco"/>
              </a:rPr>
              <a:t> == False:</a:t>
            </a:r>
          </a:p>
          <a:p>
            <a:r>
              <a:rPr lang="en-US" sz="2000" dirty="0">
                <a:latin typeface="Monaco"/>
                <a:cs typeface="Monaco"/>
              </a:rPr>
              <a:t>	</a:t>
            </a:r>
            <a:r>
              <a:rPr lang="en-US" sz="2000" dirty="0" smtClean="0">
                <a:latin typeface="Monaco"/>
                <a:cs typeface="Monaco"/>
              </a:rPr>
              <a:t>print( </a:t>
            </a:r>
            <a:r>
              <a:rPr lang="en-US" sz="2000" dirty="0" smtClean="0">
                <a:latin typeface="Monaco"/>
                <a:cs typeface="Monaco"/>
              </a:rPr>
              <a:t>"Oh no, something is wrong</a:t>
            </a:r>
            <a:r>
              <a:rPr lang="en-US" sz="2000" dirty="0" smtClean="0">
                <a:latin typeface="Monaco"/>
                <a:cs typeface="Monaco"/>
              </a:rPr>
              <a:t>!!!")</a:t>
            </a:r>
            <a:endParaRPr lang="en-US" sz="2000" dirty="0" smtClean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	</a:t>
            </a:r>
            <a:r>
              <a:rPr lang="en-US" sz="2000" dirty="0" err="1" smtClean="0">
                <a:latin typeface="Monaco"/>
                <a:cs typeface="Monaco"/>
              </a:rPr>
              <a:t>sys.exit</a:t>
            </a:r>
            <a:r>
              <a:rPr lang="en-US" sz="2000" dirty="0" smtClean="0">
                <a:latin typeface="Monaco"/>
                <a:cs typeface="Monaco"/>
              </a:rPr>
              <a:t>()</a:t>
            </a:r>
            <a:endParaRPr lang="en-US" sz="2000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6428016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sys.argv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err="1" smtClean="0">
                <a:latin typeface="Monaco"/>
                <a:cs typeface="Monaco"/>
              </a:rPr>
              <a:t>sys.argv</a:t>
            </a:r>
            <a:r>
              <a:rPr lang="en-US" dirty="0" smtClean="0">
                <a:latin typeface="Monaco"/>
                <a:cs typeface="Monaco"/>
              </a:rPr>
              <a:t> </a:t>
            </a:r>
            <a:r>
              <a:rPr lang="en-US" dirty="0" smtClean="0">
                <a:latin typeface="Arial"/>
                <a:cs typeface="Arial"/>
              </a:rPr>
              <a:t>is a list of command-line input arguments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Always read as </a:t>
            </a:r>
            <a:r>
              <a:rPr lang="en-US" b="1" dirty="0" smtClean="0">
                <a:latin typeface="Arial"/>
                <a:cs typeface="Arial"/>
              </a:rPr>
              <a:t>strings</a:t>
            </a:r>
            <a:endParaRPr lang="en-US" dirty="0" smtClean="0">
              <a:latin typeface="Arial"/>
              <a:cs typeface="Arial"/>
            </a:endParaRPr>
          </a:p>
          <a:p>
            <a:pPr marL="914400" lvl="1" indent="-457200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1539" y="3825595"/>
            <a:ext cx="89324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Monaco"/>
                <a:cs typeface="Monaco"/>
              </a:rPr>
              <a:t>sys.argv</a:t>
            </a:r>
            <a:r>
              <a:rPr lang="en-US" sz="2000" dirty="0" smtClean="0">
                <a:latin typeface="Monaco"/>
                <a:cs typeface="Monaco"/>
              </a:rPr>
              <a:t>[0]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The name of the script</a:t>
            </a:r>
          </a:p>
          <a:p>
            <a:r>
              <a:rPr lang="en-US" sz="2000" dirty="0" err="1" smtClean="0">
                <a:latin typeface="Monaco"/>
                <a:cs typeface="Monaco"/>
              </a:rPr>
              <a:t>sys.argv</a:t>
            </a:r>
            <a:r>
              <a:rPr lang="en-US" sz="2000" dirty="0" smtClean="0">
                <a:latin typeface="Monaco"/>
                <a:cs typeface="Monaco"/>
              </a:rPr>
              <a:t>[1]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The value of the first command line </a:t>
            </a:r>
            <a:r>
              <a:rPr lang="en-US" sz="2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arg</a:t>
            </a:r>
            <a:endParaRPr lang="en-US" sz="2000" dirty="0" smtClean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 err="1" smtClean="0">
                <a:latin typeface="Monaco"/>
                <a:cs typeface="Monaco"/>
              </a:rPr>
              <a:t>sys.argv</a:t>
            </a:r>
            <a:r>
              <a:rPr lang="en-US" sz="2000" dirty="0" smtClean="0">
                <a:latin typeface="Monaco"/>
                <a:cs typeface="Monaco"/>
              </a:rPr>
              <a:t>[2]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The value of the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second command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line </a:t>
            </a: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arg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endParaRPr lang="en-US" sz="2000" dirty="0" smtClean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72394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sys.argv</a:t>
            </a:r>
            <a:r>
              <a:rPr lang="en-US" dirty="0" smtClean="0"/>
              <a:t> script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539" y="1328055"/>
            <a:ext cx="893246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 This is the script ##############</a:t>
            </a:r>
          </a:p>
          <a:p>
            <a:r>
              <a:rPr lang="en-US" sz="2000" dirty="0" smtClean="0">
                <a:latin typeface="Monaco"/>
                <a:cs typeface="Monaco"/>
              </a:rPr>
              <a:t>import </a:t>
            </a:r>
            <a:r>
              <a:rPr lang="en-US" sz="2000" dirty="0" smtClean="0">
                <a:latin typeface="Monaco"/>
                <a:cs typeface="Monaco"/>
              </a:rPr>
              <a:t>sys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value = </a:t>
            </a:r>
            <a:r>
              <a:rPr lang="en-US" sz="2000" dirty="0" err="1" smtClean="0">
                <a:latin typeface="Monaco"/>
                <a:cs typeface="Monaco"/>
              </a:rPr>
              <a:t>sys.argv</a:t>
            </a:r>
            <a:r>
              <a:rPr lang="en-US" sz="2000" dirty="0" smtClean="0">
                <a:latin typeface="Monaco"/>
                <a:cs typeface="Monaco"/>
              </a:rPr>
              <a:t>[1]</a:t>
            </a:r>
          </a:p>
          <a:p>
            <a:r>
              <a:rPr lang="en-US" sz="2000" dirty="0" smtClean="0">
                <a:latin typeface="Monaco"/>
                <a:cs typeface="Monaco"/>
              </a:rPr>
              <a:t>print("You provided", value)</a:t>
            </a: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###################################################</a:t>
            </a:r>
          </a:p>
          <a:p>
            <a:endParaRPr lang="en-US" sz="2000" dirty="0" smtClean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Calling script from console with an argument ####</a:t>
            </a:r>
          </a:p>
          <a:p>
            <a:r>
              <a:rPr lang="en-US" sz="2000" dirty="0" smtClean="0">
                <a:latin typeface="Monaco"/>
                <a:cs typeface="Monaco"/>
              </a:rPr>
              <a:t>python </a:t>
            </a:r>
            <a:r>
              <a:rPr lang="en-US" sz="2000" dirty="0" err="1" smtClean="0">
                <a:latin typeface="Monaco"/>
                <a:cs typeface="Monaco"/>
              </a:rPr>
              <a:t>myscript.py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75</a:t>
            </a:r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You provided 75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sz="2000" dirty="0" smtClean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You'll get an error if no argument is provided ###</a:t>
            </a:r>
          </a:p>
          <a:p>
            <a:r>
              <a:rPr lang="en-US" sz="2000" dirty="0">
                <a:latin typeface="Monaco"/>
                <a:cs typeface="Monaco"/>
              </a:rPr>
              <a:t>python </a:t>
            </a:r>
            <a:r>
              <a:rPr lang="en-US" sz="2000" dirty="0" err="1" smtClean="0">
                <a:latin typeface="Monaco"/>
                <a:cs typeface="Monaco"/>
              </a:rPr>
              <a:t>myscript.py</a:t>
            </a:r>
            <a:endParaRPr lang="en-US" sz="2000" dirty="0">
              <a:latin typeface="Monaco"/>
              <a:cs typeface="Monaco"/>
            </a:endParaRPr>
          </a:p>
          <a:p>
            <a:r>
              <a:rPr lang="en-US" sz="2000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Traceback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 (most recent call last):</a:t>
            </a:r>
          </a:p>
          <a:p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  File "</a:t>
            </a:r>
            <a:r>
              <a:rPr lang="en-US" sz="2000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hi.py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", line 3, in &lt;module&gt;</a:t>
            </a:r>
          </a:p>
          <a:p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    value = </a:t>
            </a:r>
            <a:r>
              <a:rPr lang="en-US" sz="2000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sys.argv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[1]</a:t>
            </a:r>
          </a:p>
          <a:p>
            <a:r>
              <a:rPr lang="en-US" sz="2000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IndexError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: list index out of range</a:t>
            </a:r>
          </a:p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en-US" sz="2000" dirty="0" smtClean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55263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sys.argv</a:t>
            </a:r>
            <a:r>
              <a:rPr lang="en-US" dirty="0" smtClean="0"/>
              <a:t> script </a:t>
            </a:r>
            <a:r>
              <a:rPr lang="en-US" dirty="0" err="1" smtClean="0"/>
              <a:t>fancified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539" y="1833022"/>
            <a:ext cx="893246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 This is the script ##############</a:t>
            </a:r>
          </a:p>
          <a:p>
            <a:r>
              <a:rPr lang="en-US" sz="2000" dirty="0" smtClean="0">
                <a:latin typeface="Monaco"/>
                <a:cs typeface="Monaco"/>
              </a:rPr>
              <a:t>import sys</a:t>
            </a:r>
          </a:p>
          <a:p>
            <a:endParaRPr lang="en-US" sz="2000" dirty="0" smtClean="0">
              <a:latin typeface="Monaco"/>
              <a:cs typeface="Monaco"/>
            </a:endParaRPr>
          </a:p>
          <a:p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assert(</a:t>
            </a:r>
            <a:r>
              <a:rPr lang="en-US" sz="2000" dirty="0" err="1" smtClean="0">
                <a:latin typeface="Monaco"/>
                <a:cs typeface="Monaco"/>
              </a:rPr>
              <a:t>len</a:t>
            </a:r>
            <a:r>
              <a:rPr lang="en-US" sz="2000" dirty="0" smtClean="0">
                <a:latin typeface="Monaco"/>
                <a:cs typeface="Monaco"/>
              </a:rPr>
              <a:t>(</a:t>
            </a:r>
            <a:r>
              <a:rPr lang="en-US" sz="2000" dirty="0" err="1" smtClean="0">
                <a:latin typeface="Monaco"/>
                <a:cs typeface="Monaco"/>
              </a:rPr>
              <a:t>sys.argv</a:t>
            </a:r>
            <a:r>
              <a:rPr lang="en-US" sz="2000" dirty="0" smtClean="0">
                <a:latin typeface="Monaco"/>
                <a:cs typeface="Monaco"/>
              </a:rPr>
              <a:t>) == 2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), "Expected an argument"</a:t>
            </a:r>
            <a:endParaRPr lang="en-US" sz="2000" dirty="0">
              <a:solidFill>
                <a:schemeClr val="accent5"/>
              </a:solidFill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value = </a:t>
            </a:r>
            <a:r>
              <a:rPr lang="en-US" sz="2000" dirty="0" err="1" smtClean="0">
                <a:latin typeface="Monaco"/>
                <a:cs typeface="Monaco"/>
              </a:rPr>
              <a:t>sys.argv</a:t>
            </a:r>
            <a:r>
              <a:rPr lang="en-US" sz="2000" dirty="0" smtClean="0">
                <a:latin typeface="Monaco"/>
                <a:cs typeface="Monaco"/>
              </a:rPr>
              <a:t>[1]</a:t>
            </a:r>
          </a:p>
          <a:p>
            <a:r>
              <a:rPr lang="en-US" sz="2000" dirty="0" smtClean="0">
                <a:latin typeface="Monaco"/>
                <a:cs typeface="Monaco"/>
              </a:rPr>
              <a:t>print("You provided", value)</a:t>
            </a: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###################################################</a:t>
            </a:r>
          </a:p>
          <a:p>
            <a:endParaRPr lang="en-US" sz="2000" dirty="0" smtClean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You'll get an error if no argument is provided ###</a:t>
            </a:r>
          </a:p>
          <a:p>
            <a:r>
              <a:rPr lang="en-US" sz="2000" dirty="0">
                <a:latin typeface="Monaco"/>
                <a:cs typeface="Monaco"/>
              </a:rPr>
              <a:t>python </a:t>
            </a:r>
            <a:r>
              <a:rPr lang="en-US" sz="2000" dirty="0" err="1" smtClean="0">
                <a:latin typeface="Monaco"/>
                <a:cs typeface="Monaco"/>
              </a:rPr>
              <a:t>myscript.py</a:t>
            </a:r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"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Expected an argument"</a:t>
            </a:r>
          </a:p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en-US" sz="2000" dirty="0" smtClean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30654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sys.argv</a:t>
            </a:r>
            <a:r>
              <a:rPr lang="en-US" dirty="0" smtClean="0"/>
              <a:t> script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539" y="1833022"/>
            <a:ext cx="893246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 This is the script ##############</a:t>
            </a:r>
          </a:p>
          <a:p>
            <a:r>
              <a:rPr lang="en-US" sz="2000" dirty="0" smtClean="0">
                <a:latin typeface="Monaco"/>
                <a:cs typeface="Monaco"/>
              </a:rPr>
              <a:t>import sys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assert(</a:t>
            </a:r>
            <a:r>
              <a:rPr lang="en-US" sz="2000" dirty="0" err="1">
                <a:latin typeface="Monaco"/>
                <a:cs typeface="Monaco"/>
              </a:rPr>
              <a:t>len</a:t>
            </a:r>
            <a:r>
              <a:rPr lang="en-US" sz="2000" dirty="0">
                <a:latin typeface="Monaco"/>
                <a:cs typeface="Monaco"/>
              </a:rPr>
              <a:t>(</a:t>
            </a:r>
            <a:r>
              <a:rPr lang="en-US" sz="2000" dirty="0" err="1">
                <a:latin typeface="Monaco"/>
                <a:cs typeface="Monaco"/>
              </a:rPr>
              <a:t>sys.argv</a:t>
            </a:r>
            <a:r>
              <a:rPr lang="en-US" sz="2000" dirty="0">
                <a:latin typeface="Monaco"/>
                <a:cs typeface="Monaco"/>
              </a:rPr>
              <a:t>) == 2), "Expected an argument"</a:t>
            </a:r>
          </a:p>
          <a:p>
            <a:r>
              <a:rPr lang="en-US" sz="2000" dirty="0" smtClean="0">
                <a:latin typeface="Monaco"/>
                <a:cs typeface="Monaco"/>
              </a:rPr>
              <a:t>value = </a:t>
            </a:r>
            <a:r>
              <a:rPr lang="en-US" sz="2000" dirty="0" err="1" smtClean="0">
                <a:latin typeface="Monaco"/>
                <a:cs typeface="Monaco"/>
              </a:rPr>
              <a:t>sys.argv</a:t>
            </a:r>
            <a:r>
              <a:rPr lang="en-US" sz="2000" dirty="0" smtClean="0">
                <a:latin typeface="Monaco"/>
                <a:cs typeface="Monaco"/>
              </a:rPr>
              <a:t>[1]</a:t>
            </a:r>
            <a:endParaRPr lang="en-US" sz="2000" dirty="0" smtClean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print(</a:t>
            </a:r>
            <a:r>
              <a:rPr lang="en-US" sz="2000" dirty="0" err="1" smtClean="0">
                <a:latin typeface="Monaco"/>
                <a:cs typeface="Monaco"/>
              </a:rPr>
              <a:t>int</a:t>
            </a:r>
            <a:r>
              <a:rPr lang="en-US" sz="2000" dirty="0" smtClean="0">
                <a:latin typeface="Monaco"/>
                <a:cs typeface="Monaco"/>
              </a:rPr>
              <a:t>(value) </a:t>
            </a:r>
            <a:r>
              <a:rPr lang="en-US" sz="2000" dirty="0" smtClean="0">
                <a:latin typeface="Monaco"/>
                <a:cs typeface="Monaco"/>
              </a:rPr>
              <a:t>+ 25)</a:t>
            </a: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###################################################</a:t>
            </a:r>
          </a:p>
          <a:p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endParaRPr lang="en-US" sz="2000" dirty="0" smtClean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Calling script from console ####</a:t>
            </a:r>
          </a:p>
          <a:p>
            <a:r>
              <a:rPr lang="en-US" sz="2000" dirty="0" smtClean="0">
                <a:latin typeface="Monaco"/>
                <a:cs typeface="Monaco"/>
              </a:rPr>
              <a:t>python </a:t>
            </a:r>
            <a:r>
              <a:rPr lang="en-US" sz="2000" dirty="0" err="1" smtClean="0">
                <a:latin typeface="Monaco"/>
                <a:cs typeface="Monaco"/>
              </a:rPr>
              <a:t>myscript.py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75</a:t>
            </a:r>
            <a:endParaRPr lang="en-US" sz="2000" dirty="0">
              <a:latin typeface="Monaco"/>
              <a:cs typeface="Monaco"/>
            </a:endParaRPr>
          </a:p>
          <a:p>
            <a:r>
              <a:rPr lang="en-US" sz="2000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Traceback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 (most recent call last):</a:t>
            </a:r>
          </a:p>
          <a:p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  File </a:t>
            </a:r>
            <a:r>
              <a:rPr lang="en-US" sz="2000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"</a:t>
            </a:r>
            <a:r>
              <a:rPr lang="en-US" sz="2000" dirty="0" err="1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myscript.py</a:t>
            </a:r>
            <a:r>
              <a:rPr lang="en-US" sz="2000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", 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line 4, in &lt;module&gt;</a:t>
            </a:r>
          </a:p>
          <a:p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    print(value + 25)</a:t>
            </a:r>
          </a:p>
          <a:p>
            <a:r>
              <a:rPr lang="en-US" sz="2000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TypeError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: cannot concatenate '</a:t>
            </a:r>
            <a:r>
              <a:rPr lang="en-US" sz="2000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str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' and '</a:t>
            </a:r>
            <a:r>
              <a:rPr lang="en-US" sz="2000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int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' objects</a:t>
            </a:r>
          </a:p>
        </p:txBody>
      </p:sp>
    </p:spTree>
    <p:extLst>
      <p:ext uri="{BB962C8B-B14F-4D97-AF65-F5344CB8AC3E}">
        <p14:creationId xmlns:p14="http://schemas.microsoft.com/office/powerpoint/2010/main" val="31010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.strip() family removes leading and trailing whitespace, </a:t>
            </a:r>
            <a:r>
              <a:rPr lang="en-US" sz="2800" dirty="0" err="1" smtClean="0"/>
              <a:t>etc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558432"/>
            <a:ext cx="83384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Monaco"/>
                <a:cs typeface="Monaco"/>
              </a:rPr>
              <a:t>mystring</a:t>
            </a:r>
            <a:r>
              <a:rPr lang="en-US" dirty="0" smtClean="0">
                <a:latin typeface="Monaco"/>
                <a:cs typeface="Monaco"/>
              </a:rPr>
              <a:t> = "     Hello this is a string"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print(</a:t>
            </a:r>
            <a:r>
              <a:rPr lang="en-US" dirty="0" err="1" smtClean="0">
                <a:latin typeface="Monaco"/>
                <a:cs typeface="Monaco"/>
              </a:rPr>
              <a:t>mystring</a:t>
            </a:r>
            <a:r>
              <a:rPr lang="en-US" dirty="0" err="1" smtClean="0">
                <a:solidFill>
                  <a:schemeClr val="accent5"/>
                </a:solidFill>
                <a:latin typeface="Monaco"/>
                <a:cs typeface="Monaco"/>
              </a:rPr>
              <a:t>.strip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()</a:t>
            </a:r>
            <a:r>
              <a:rPr lang="en-US" dirty="0" smtClean="0">
                <a:latin typeface="Monaco"/>
                <a:cs typeface="Monaco"/>
              </a:rPr>
              <a:t>)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"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Hello this is a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string"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print(</a:t>
            </a:r>
            <a:r>
              <a:rPr lang="en-US" dirty="0" err="1" smtClean="0">
                <a:latin typeface="Monaco"/>
                <a:cs typeface="Monaco"/>
              </a:rPr>
              <a:t>mystring.</a:t>
            </a:r>
            <a:r>
              <a:rPr lang="en-US" dirty="0" err="1" smtClean="0">
                <a:solidFill>
                  <a:schemeClr val="accent5"/>
                </a:solidFill>
                <a:latin typeface="Monaco"/>
                <a:cs typeface="Monaco"/>
              </a:rPr>
              <a:t>lstrip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()</a:t>
            </a:r>
            <a:r>
              <a:rPr lang="en-US" dirty="0" smtClean="0">
                <a:latin typeface="Monaco"/>
                <a:cs typeface="Monaco"/>
              </a:rPr>
              <a:t>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"Hello this is a string"</a:t>
            </a: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print(</a:t>
            </a:r>
            <a:r>
              <a:rPr lang="en-US" dirty="0" err="1" smtClean="0">
                <a:latin typeface="Monaco"/>
                <a:cs typeface="Monaco"/>
              </a:rPr>
              <a:t>mystring</a:t>
            </a:r>
            <a:r>
              <a:rPr lang="en-US" dirty="0" err="1" smtClean="0">
                <a:solidFill>
                  <a:schemeClr val="accent5"/>
                </a:solidFill>
                <a:latin typeface="Monaco"/>
                <a:cs typeface="Monaco"/>
              </a:rPr>
              <a:t>.rstrip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()</a:t>
            </a:r>
            <a:r>
              <a:rPr lang="en-US" dirty="0">
                <a:latin typeface="Monaco"/>
                <a:cs typeface="Monaco"/>
              </a:rPr>
              <a:t>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"      Hello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this is a string"</a:t>
            </a: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dirty="0" err="1" smtClean="0">
                <a:latin typeface="Monaco"/>
                <a:cs typeface="Monaco"/>
              </a:rPr>
              <a:t>newstring</a:t>
            </a:r>
            <a:r>
              <a:rPr lang="en-US" dirty="0" smtClean="0">
                <a:latin typeface="Monaco"/>
                <a:cs typeface="Monaco"/>
              </a:rPr>
              <a:t> = "</a:t>
            </a:r>
            <a:r>
              <a:rPr lang="en-US" dirty="0" err="1" smtClean="0">
                <a:latin typeface="Monaco"/>
                <a:cs typeface="Monaco"/>
              </a:rPr>
              <a:t>abcdefa</a:t>
            </a:r>
            <a:r>
              <a:rPr lang="en-US" dirty="0" smtClean="0">
                <a:latin typeface="Monaco"/>
                <a:cs typeface="Monaco"/>
              </a:rPr>
              <a:t>"</a:t>
            </a:r>
          </a:p>
          <a:p>
            <a:r>
              <a:rPr lang="en-US" dirty="0" smtClean="0">
                <a:latin typeface="Monaco"/>
                <a:cs typeface="Monaco"/>
              </a:rPr>
              <a:t>print(</a:t>
            </a:r>
            <a:r>
              <a:rPr lang="en-US" dirty="0" err="1" smtClean="0">
                <a:latin typeface="Monaco"/>
                <a:cs typeface="Monaco"/>
              </a:rPr>
              <a:t>newstring</a:t>
            </a:r>
            <a:r>
              <a:rPr lang="en-US" dirty="0" err="1" smtClean="0">
                <a:solidFill>
                  <a:schemeClr val="accent5"/>
                </a:solidFill>
                <a:latin typeface="Monaco"/>
                <a:cs typeface="Monaco"/>
              </a:rPr>
              <a:t>.strip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("a")</a:t>
            </a:r>
            <a:r>
              <a:rPr lang="en-US" dirty="0" smtClean="0">
                <a:latin typeface="Monaco"/>
                <a:cs typeface="Monaco"/>
              </a:rPr>
              <a:t>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"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bcdef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58402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sys.argv</a:t>
            </a:r>
            <a:r>
              <a:rPr lang="en-US" dirty="0" smtClean="0"/>
              <a:t> script, slightly fancy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539" y="1833022"/>
            <a:ext cx="893246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 This is the script ##############</a:t>
            </a:r>
          </a:p>
          <a:p>
            <a:r>
              <a:rPr lang="en-US" sz="2000" dirty="0" smtClean="0">
                <a:latin typeface="Monaco"/>
                <a:cs typeface="Monaco"/>
              </a:rPr>
              <a:t>import sys</a:t>
            </a:r>
          </a:p>
          <a:p>
            <a:endParaRPr lang="en-US" sz="2000" dirty="0" smtClean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assert(</a:t>
            </a:r>
            <a:r>
              <a:rPr lang="en-US" sz="2000" dirty="0" err="1" smtClean="0">
                <a:latin typeface="Monaco"/>
                <a:cs typeface="Monaco"/>
              </a:rPr>
              <a:t>len</a:t>
            </a:r>
            <a:r>
              <a:rPr lang="en-US" sz="2000" dirty="0" smtClean="0">
                <a:latin typeface="Monaco"/>
                <a:cs typeface="Monaco"/>
              </a:rPr>
              <a:t>(</a:t>
            </a:r>
            <a:r>
              <a:rPr lang="en-US" sz="2000" dirty="0" err="1" smtClean="0">
                <a:latin typeface="Monaco"/>
                <a:cs typeface="Monaco"/>
              </a:rPr>
              <a:t>sys.argv</a:t>
            </a:r>
            <a:r>
              <a:rPr lang="en-US" sz="2000" dirty="0" smtClean="0">
                <a:latin typeface="Monaco"/>
                <a:cs typeface="Monaco"/>
              </a:rPr>
              <a:t>) == 2), "Expected an argument"</a:t>
            </a:r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value = 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float(</a:t>
            </a:r>
            <a:r>
              <a:rPr lang="en-US" sz="2000" dirty="0" err="1" smtClean="0">
                <a:latin typeface="Monaco"/>
                <a:cs typeface="Monaco"/>
              </a:rPr>
              <a:t>sys.argv</a:t>
            </a:r>
            <a:r>
              <a:rPr lang="en-US" sz="2000" dirty="0" smtClean="0">
                <a:latin typeface="Monaco"/>
                <a:cs typeface="Monaco"/>
              </a:rPr>
              <a:t>[1]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</a:p>
          <a:p>
            <a:r>
              <a:rPr lang="en-US" sz="2000" dirty="0" smtClean="0">
                <a:latin typeface="Monaco"/>
                <a:cs typeface="Monaco"/>
              </a:rPr>
              <a:t>print(value + 25)</a:t>
            </a: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###################################################</a:t>
            </a:r>
          </a:p>
          <a:p>
            <a:endParaRPr lang="en-US" sz="2000" dirty="0" smtClean="0">
              <a:latin typeface="Monaco"/>
              <a:cs typeface="Monaco"/>
            </a:endParaRPr>
          </a:p>
          <a:p>
            <a:endParaRPr lang="en-US" sz="2000" dirty="0" smtClean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Calling script from console ####</a:t>
            </a:r>
          </a:p>
          <a:p>
            <a:r>
              <a:rPr lang="en-US" sz="2000" dirty="0">
                <a:latin typeface="Monaco"/>
                <a:cs typeface="Monaco"/>
              </a:rPr>
              <a:t>python </a:t>
            </a:r>
            <a:r>
              <a:rPr lang="en-US" sz="2000" dirty="0" err="1">
                <a:latin typeface="Monaco"/>
                <a:cs typeface="Monaco"/>
              </a:rPr>
              <a:t>myscripy.py</a:t>
            </a: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75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100.0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sz="2000" dirty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8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fancier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539" y="1833022"/>
            <a:ext cx="893246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 This is the script ##############</a:t>
            </a:r>
          </a:p>
          <a:p>
            <a:r>
              <a:rPr lang="en-US" sz="2000" dirty="0" smtClean="0">
                <a:latin typeface="Monaco"/>
                <a:cs typeface="Monaco"/>
              </a:rPr>
              <a:t>import sys</a:t>
            </a:r>
          </a:p>
          <a:p>
            <a:endParaRPr lang="en-US" sz="2000" dirty="0" smtClean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assert(</a:t>
            </a:r>
            <a:r>
              <a:rPr lang="en-US" sz="2000" dirty="0" err="1" smtClean="0">
                <a:latin typeface="Monaco"/>
                <a:cs typeface="Monaco"/>
              </a:rPr>
              <a:t>len</a:t>
            </a:r>
            <a:r>
              <a:rPr lang="en-US" sz="2000" dirty="0" smtClean="0">
                <a:latin typeface="Monaco"/>
                <a:cs typeface="Monaco"/>
              </a:rPr>
              <a:t>(</a:t>
            </a:r>
            <a:r>
              <a:rPr lang="en-US" sz="2000" dirty="0" err="1" smtClean="0">
                <a:latin typeface="Monaco"/>
                <a:cs typeface="Monaco"/>
              </a:rPr>
              <a:t>sys.argv</a:t>
            </a:r>
            <a:r>
              <a:rPr lang="en-US" sz="2000" dirty="0" smtClean="0">
                <a:latin typeface="Monaco"/>
                <a:cs typeface="Monaco"/>
              </a:rPr>
              <a:t>) == 2), 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"Usage: python </a:t>
            </a:r>
            <a:r>
              <a:rPr lang="en-US" sz="2000" dirty="0" err="1" smtClean="0">
                <a:solidFill>
                  <a:schemeClr val="accent5"/>
                </a:solidFill>
                <a:latin typeface="Monaco"/>
                <a:cs typeface="Monaco"/>
              </a:rPr>
              <a:t>myscript.py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 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&lt;value&gt;"</a:t>
            </a:r>
            <a:endParaRPr lang="en-US" sz="2000" dirty="0">
              <a:solidFill>
                <a:schemeClr val="accent5"/>
              </a:solidFill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value = 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float(</a:t>
            </a:r>
            <a:r>
              <a:rPr lang="en-US" sz="2000" dirty="0" err="1" smtClean="0">
                <a:latin typeface="Monaco"/>
                <a:cs typeface="Monaco"/>
              </a:rPr>
              <a:t>sys.argv</a:t>
            </a:r>
            <a:r>
              <a:rPr lang="en-US" sz="2000" dirty="0" smtClean="0">
                <a:latin typeface="Monaco"/>
                <a:cs typeface="Monaco"/>
              </a:rPr>
              <a:t>[1]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</a:p>
          <a:p>
            <a:r>
              <a:rPr lang="en-US" sz="2000" dirty="0" smtClean="0">
                <a:latin typeface="Monaco"/>
                <a:cs typeface="Monaco"/>
              </a:rPr>
              <a:t>print(value + 25)</a:t>
            </a: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###################################################</a:t>
            </a:r>
          </a:p>
          <a:p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endParaRPr lang="en-US" sz="2000" dirty="0" smtClean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Calling script from console ####</a:t>
            </a:r>
          </a:p>
          <a:p>
            <a:r>
              <a:rPr lang="en-US" sz="2000" dirty="0">
                <a:latin typeface="Monaco"/>
                <a:cs typeface="Monaco"/>
              </a:rPr>
              <a:t>python </a:t>
            </a:r>
            <a:r>
              <a:rPr lang="en-US" sz="2000" dirty="0" err="1">
                <a:latin typeface="Monaco"/>
                <a:cs typeface="Monaco"/>
              </a:rPr>
              <a:t>myscripy.py</a:t>
            </a: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75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100.0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sz="2000" dirty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54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Fanciest: Try/except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1539" y="1082395"/>
            <a:ext cx="893246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 This is the script ##############</a:t>
            </a:r>
          </a:p>
          <a:p>
            <a:r>
              <a:rPr lang="en-US" sz="2000" dirty="0" smtClean="0">
                <a:latin typeface="Monaco"/>
                <a:cs typeface="Monaco"/>
              </a:rPr>
              <a:t>import sys</a:t>
            </a:r>
          </a:p>
          <a:p>
            <a:endParaRPr lang="en-US" sz="2000" dirty="0" smtClean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assert(</a:t>
            </a:r>
            <a:r>
              <a:rPr lang="en-US" sz="2000" dirty="0" err="1" smtClean="0">
                <a:latin typeface="Monaco"/>
                <a:cs typeface="Monaco"/>
              </a:rPr>
              <a:t>len</a:t>
            </a:r>
            <a:r>
              <a:rPr lang="en-US" sz="2000" dirty="0" smtClean="0">
                <a:latin typeface="Monaco"/>
                <a:cs typeface="Monaco"/>
              </a:rPr>
              <a:t>(</a:t>
            </a:r>
            <a:r>
              <a:rPr lang="en-US" sz="2000" dirty="0" err="1" smtClean="0">
                <a:latin typeface="Monaco"/>
                <a:cs typeface="Monaco"/>
              </a:rPr>
              <a:t>sys.argv</a:t>
            </a:r>
            <a:r>
              <a:rPr lang="en-US" sz="2000" dirty="0" smtClean="0">
                <a:latin typeface="Monaco"/>
                <a:cs typeface="Monaco"/>
              </a:rPr>
              <a:t>) == 2), 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"Usage: python </a:t>
            </a:r>
            <a:r>
              <a:rPr lang="en-US" sz="2000" dirty="0" err="1" smtClean="0">
                <a:solidFill>
                  <a:schemeClr val="accent5"/>
                </a:solidFill>
                <a:latin typeface="Monaco"/>
                <a:cs typeface="Monaco"/>
              </a:rPr>
              <a:t>myscript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 &lt;value&gt;"</a:t>
            </a:r>
            <a:endParaRPr lang="en-US" sz="2000" dirty="0">
              <a:solidFill>
                <a:schemeClr val="accent5"/>
              </a:solidFill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value = 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float(</a:t>
            </a:r>
            <a:r>
              <a:rPr lang="en-US" sz="2000" dirty="0" err="1" smtClean="0">
                <a:latin typeface="Monaco"/>
                <a:cs typeface="Monaco"/>
              </a:rPr>
              <a:t>sys.argv</a:t>
            </a:r>
            <a:r>
              <a:rPr lang="en-US" sz="2000" dirty="0" smtClean="0">
                <a:latin typeface="Monaco"/>
                <a:cs typeface="Monaco"/>
              </a:rPr>
              <a:t>[1]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</a:p>
          <a:p>
            <a:r>
              <a:rPr lang="en-US" sz="2000" dirty="0" smtClean="0">
                <a:latin typeface="Monaco"/>
                <a:cs typeface="Monaco"/>
              </a:rPr>
              <a:t>print(value + 25)</a:t>
            </a: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###################################################</a:t>
            </a:r>
          </a:p>
          <a:p>
            <a:endParaRPr lang="en-US" sz="2000" dirty="0" smtClean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Calling script from console ####</a:t>
            </a:r>
          </a:p>
          <a:p>
            <a:r>
              <a:rPr lang="en-US" sz="2000" dirty="0">
                <a:latin typeface="Monaco"/>
                <a:cs typeface="Monaco"/>
              </a:rPr>
              <a:t>python </a:t>
            </a:r>
            <a:r>
              <a:rPr lang="en-US" sz="2000" dirty="0" err="1" smtClean="0">
                <a:latin typeface="Monaco"/>
                <a:cs typeface="Monaco"/>
              </a:rPr>
              <a:t>myscript.py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75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100.0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sz="2000" dirty="0" smtClean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en-US" sz="2000" dirty="0">
                <a:latin typeface="Monaco"/>
                <a:cs typeface="Monaco"/>
              </a:rPr>
              <a:t>python </a:t>
            </a:r>
            <a:r>
              <a:rPr lang="en-US" sz="2000" dirty="0" err="1" smtClean="0">
                <a:latin typeface="Monaco"/>
                <a:cs typeface="Monaco"/>
              </a:rPr>
              <a:t>myscript.py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Stephanie</a:t>
            </a:r>
            <a:endParaRPr lang="en-US" sz="2000" dirty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en-US" sz="2000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Traceback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 (most recent call last):</a:t>
            </a:r>
          </a:p>
          <a:p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  File </a:t>
            </a:r>
            <a:r>
              <a:rPr lang="en-US" sz="2000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"</a:t>
            </a:r>
            <a:r>
              <a:rPr lang="en-US" sz="2000" dirty="0" err="1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myscript.py</a:t>
            </a:r>
            <a:r>
              <a:rPr lang="en-US" sz="2000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", 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line 4, in &lt;module&gt;</a:t>
            </a:r>
          </a:p>
          <a:p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    value = float(</a:t>
            </a:r>
            <a:r>
              <a:rPr lang="en-US" sz="2000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sys.argv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[1])</a:t>
            </a:r>
          </a:p>
          <a:p>
            <a:r>
              <a:rPr lang="en-US" sz="2000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ValueError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: could not convert string to float: S</a:t>
            </a:r>
            <a:r>
              <a:rPr lang="en-US" sz="2000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tephanie</a:t>
            </a:r>
            <a:endParaRPr lang="en-US" sz="2000" dirty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en-US" sz="2000" dirty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2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182" y="891327"/>
            <a:ext cx="992192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 This is the script ##############</a:t>
            </a:r>
          </a:p>
          <a:p>
            <a:r>
              <a:rPr lang="en-US" sz="1900" dirty="0" smtClean="0">
                <a:latin typeface="Monaco"/>
                <a:cs typeface="Monaco"/>
              </a:rPr>
              <a:t>import sys</a:t>
            </a:r>
          </a:p>
          <a:p>
            <a:endParaRPr lang="en-US" sz="1900" dirty="0" smtClean="0">
              <a:latin typeface="Monaco"/>
              <a:cs typeface="Monaco"/>
            </a:endParaRPr>
          </a:p>
          <a:p>
            <a:r>
              <a:rPr lang="en-US" sz="1900" dirty="0" smtClean="0">
                <a:latin typeface="Monaco"/>
                <a:cs typeface="Monaco"/>
              </a:rPr>
              <a:t>assert(</a:t>
            </a:r>
            <a:r>
              <a:rPr lang="en-US" sz="1900" dirty="0" err="1" smtClean="0">
                <a:latin typeface="Monaco"/>
                <a:cs typeface="Monaco"/>
              </a:rPr>
              <a:t>len</a:t>
            </a:r>
            <a:r>
              <a:rPr lang="en-US" sz="1900" dirty="0" smtClean="0">
                <a:latin typeface="Monaco"/>
                <a:cs typeface="Monaco"/>
              </a:rPr>
              <a:t>(</a:t>
            </a:r>
            <a:r>
              <a:rPr lang="en-US" sz="1900" dirty="0" err="1" smtClean="0">
                <a:latin typeface="Monaco"/>
                <a:cs typeface="Monaco"/>
              </a:rPr>
              <a:t>sys.argv</a:t>
            </a:r>
            <a:r>
              <a:rPr lang="en-US" sz="1900" dirty="0" smtClean="0">
                <a:latin typeface="Monaco"/>
                <a:cs typeface="Monaco"/>
              </a:rPr>
              <a:t>) == 2), "Usage: python </a:t>
            </a:r>
            <a:r>
              <a:rPr lang="en-US" sz="1900" dirty="0" err="1" smtClean="0">
                <a:latin typeface="Monaco"/>
                <a:cs typeface="Monaco"/>
              </a:rPr>
              <a:t>myscript</a:t>
            </a:r>
            <a:r>
              <a:rPr lang="en-US" sz="1900" dirty="0" smtClean="0">
                <a:latin typeface="Monaco"/>
                <a:cs typeface="Monaco"/>
              </a:rPr>
              <a:t> &lt;value&gt;"</a:t>
            </a:r>
            <a:endParaRPr lang="en-US" sz="1900" dirty="0">
              <a:latin typeface="Monaco"/>
              <a:cs typeface="Monaco"/>
            </a:endParaRPr>
          </a:p>
          <a:p>
            <a:r>
              <a:rPr lang="en-US" sz="1900" dirty="0" smtClean="0">
                <a:latin typeface="Monaco"/>
                <a:cs typeface="Monaco"/>
              </a:rPr>
              <a:t>value = </a:t>
            </a:r>
            <a:r>
              <a:rPr lang="en-US" sz="1900" dirty="0" err="1" smtClean="0">
                <a:latin typeface="Monaco"/>
                <a:cs typeface="Monaco"/>
              </a:rPr>
              <a:t>sys.argv</a:t>
            </a:r>
            <a:r>
              <a:rPr lang="en-US" sz="1900" dirty="0" smtClean="0">
                <a:latin typeface="Monaco"/>
                <a:cs typeface="Monaco"/>
              </a:rPr>
              <a:t>[1]</a:t>
            </a:r>
            <a:endParaRPr lang="en-US" sz="1900" dirty="0">
              <a:solidFill>
                <a:schemeClr val="accent5"/>
              </a:solidFill>
              <a:latin typeface="Monaco"/>
              <a:cs typeface="Monaco"/>
            </a:endParaRPr>
          </a:p>
          <a:p>
            <a:r>
              <a:rPr lang="en-US" sz="1900" dirty="0" smtClean="0">
                <a:solidFill>
                  <a:schemeClr val="accent5"/>
                </a:solidFill>
                <a:latin typeface="Monaco"/>
                <a:cs typeface="Monaco"/>
              </a:rPr>
              <a:t>try:</a:t>
            </a:r>
          </a:p>
          <a:p>
            <a:r>
              <a:rPr lang="en-US" sz="1900" dirty="0">
                <a:latin typeface="Monaco"/>
                <a:cs typeface="Monaco"/>
              </a:rPr>
              <a:t>	</a:t>
            </a:r>
            <a:r>
              <a:rPr lang="en-US" sz="1900" dirty="0" smtClean="0">
                <a:latin typeface="Monaco"/>
                <a:cs typeface="Monaco"/>
              </a:rPr>
              <a:t>value = float(value)</a:t>
            </a:r>
          </a:p>
          <a:p>
            <a:r>
              <a:rPr lang="en-US" sz="1900" dirty="0" smtClean="0">
                <a:solidFill>
                  <a:schemeClr val="accent5"/>
                </a:solidFill>
                <a:latin typeface="Monaco"/>
                <a:cs typeface="Monaco"/>
              </a:rPr>
              <a:t>except:</a:t>
            </a:r>
          </a:p>
          <a:p>
            <a:r>
              <a:rPr lang="en-US" sz="1900" dirty="0">
                <a:solidFill>
                  <a:schemeClr val="accent5"/>
                </a:solidFill>
                <a:latin typeface="Monaco"/>
                <a:cs typeface="Monaco"/>
              </a:rPr>
              <a:t>	</a:t>
            </a:r>
            <a:r>
              <a:rPr lang="en-US" sz="1900" dirty="0" smtClean="0">
                <a:solidFill>
                  <a:schemeClr val="accent5"/>
                </a:solidFill>
                <a:latin typeface="Monaco"/>
                <a:cs typeface="Monaco"/>
              </a:rPr>
              <a:t>raise </a:t>
            </a:r>
            <a:r>
              <a:rPr lang="en-US" sz="1900" dirty="0" err="1" smtClean="0">
                <a:solidFill>
                  <a:schemeClr val="accent5"/>
                </a:solidFill>
                <a:latin typeface="Monaco"/>
                <a:cs typeface="Monaco"/>
              </a:rPr>
              <a:t>AssertionError</a:t>
            </a:r>
            <a:r>
              <a:rPr lang="en-US" sz="1900" dirty="0" smtClean="0">
                <a:solidFill>
                  <a:schemeClr val="accent5"/>
                </a:solidFill>
                <a:latin typeface="Monaco"/>
                <a:cs typeface="Monaco"/>
              </a:rPr>
              <a:t>("Couldn't make the input a float!")</a:t>
            </a:r>
          </a:p>
          <a:p>
            <a:r>
              <a:rPr lang="en-US" sz="1900" dirty="0" smtClean="0">
                <a:latin typeface="Monaco"/>
                <a:cs typeface="Monaco"/>
              </a:rPr>
              <a:t>print(value + 25)</a:t>
            </a:r>
          </a:p>
          <a:p>
            <a:r>
              <a:rPr lang="en-US" sz="19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###################################################</a:t>
            </a:r>
          </a:p>
          <a:p>
            <a:endParaRPr lang="en-US" sz="1900" dirty="0" smtClean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19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Calling script from console ####</a:t>
            </a:r>
          </a:p>
          <a:p>
            <a:r>
              <a:rPr lang="en-US" sz="1900" dirty="0">
                <a:latin typeface="Monaco"/>
                <a:cs typeface="Monaco"/>
              </a:rPr>
              <a:t>python </a:t>
            </a:r>
            <a:r>
              <a:rPr lang="en-US" sz="1900" dirty="0" err="1">
                <a:latin typeface="Monaco"/>
                <a:cs typeface="Monaco"/>
              </a:rPr>
              <a:t>myscripy.py</a:t>
            </a:r>
            <a:r>
              <a:rPr lang="en-US" sz="1900" dirty="0">
                <a:latin typeface="Monaco"/>
                <a:cs typeface="Monaco"/>
              </a:rPr>
              <a:t> </a:t>
            </a:r>
            <a:r>
              <a:rPr lang="en-US" sz="1900" dirty="0" smtClean="0">
                <a:latin typeface="Monaco"/>
                <a:cs typeface="Monaco"/>
              </a:rPr>
              <a:t>75</a:t>
            </a:r>
          </a:p>
          <a:p>
            <a:r>
              <a:rPr lang="en-US" sz="19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19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100.0</a:t>
            </a:r>
            <a:endParaRPr lang="en-US" sz="19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sz="1900" dirty="0" smtClean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en-US" sz="1900" dirty="0">
                <a:latin typeface="Monaco"/>
                <a:cs typeface="Monaco"/>
              </a:rPr>
              <a:t>python </a:t>
            </a:r>
            <a:r>
              <a:rPr lang="en-US" sz="1900" dirty="0" err="1">
                <a:latin typeface="Monaco"/>
                <a:cs typeface="Monaco"/>
              </a:rPr>
              <a:t>myscripy.py</a:t>
            </a:r>
            <a:r>
              <a:rPr lang="en-US" sz="1900" dirty="0">
                <a:latin typeface="Monaco"/>
                <a:cs typeface="Monaco"/>
              </a:rPr>
              <a:t> </a:t>
            </a:r>
            <a:r>
              <a:rPr lang="en-US" sz="1900" dirty="0" smtClean="0">
                <a:latin typeface="Monaco"/>
                <a:cs typeface="Monaco"/>
              </a:rPr>
              <a:t>Stephanie</a:t>
            </a:r>
            <a:endParaRPr lang="en-US" sz="1900" dirty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  <a:p>
            <a:pPr lvl="1"/>
            <a:r>
              <a:rPr lang="en-US" sz="19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"</a:t>
            </a:r>
            <a:r>
              <a:rPr lang="en-US" sz="19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Couldn't make the input a float!"</a:t>
            </a:r>
            <a:endParaRPr lang="en-US" sz="1900" dirty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85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Try/except, more generally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3742" y="1672967"/>
            <a:ext cx="850673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r>
              <a:rPr lang="en-US" dirty="0" smtClean="0">
                <a:latin typeface="Monaco"/>
                <a:cs typeface="Monaco"/>
              </a:rPr>
              <a:t>...   Python code</a:t>
            </a:r>
          </a:p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try:</a:t>
            </a:r>
          </a:p>
          <a:p>
            <a:r>
              <a:rPr lang="en-US" b="1" dirty="0">
                <a:solidFill>
                  <a:srgbClr val="AB2495"/>
                </a:solidFill>
                <a:latin typeface="Monaco"/>
                <a:cs typeface="Monaco"/>
              </a:rPr>
              <a:t>	</a:t>
            </a:r>
            <a:r>
              <a:rPr lang="en-US" b="1" dirty="0" smtClean="0">
                <a:solidFill>
                  <a:srgbClr val="AB2495"/>
                </a:solidFill>
                <a:latin typeface="Monaco"/>
                <a:cs typeface="Monaco"/>
              </a:rPr>
              <a:t>...</a:t>
            </a:r>
          </a:p>
          <a:p>
            <a:r>
              <a:rPr lang="en-US" b="1" dirty="0" smtClean="0">
                <a:solidFill>
                  <a:srgbClr val="AB2495"/>
                </a:solidFill>
                <a:latin typeface="Monaco"/>
                <a:cs typeface="Monaco"/>
              </a:rPr>
              <a:t>	...   Attempt code which might raise an error</a:t>
            </a:r>
          </a:p>
          <a:p>
            <a:r>
              <a:rPr lang="en-US" b="1" dirty="0" smtClean="0">
                <a:solidFill>
                  <a:srgbClr val="AB2495"/>
                </a:solidFill>
                <a:latin typeface="Monaco"/>
                <a:cs typeface="Monaco"/>
              </a:rPr>
              <a:t>	...</a:t>
            </a:r>
          </a:p>
          <a:p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except: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rgbClr val="32A600"/>
                </a:solidFill>
                <a:latin typeface="Monaco"/>
                <a:cs typeface="Monaco"/>
              </a:rPr>
              <a:t>...</a:t>
            </a:r>
          </a:p>
          <a:p>
            <a:r>
              <a:rPr lang="en-US" dirty="0">
                <a:solidFill>
                  <a:srgbClr val="32A600"/>
                </a:solidFill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rgbClr val="32A600"/>
                </a:solidFill>
                <a:latin typeface="Monaco"/>
                <a:cs typeface="Monaco"/>
              </a:rPr>
              <a:t>...   </a:t>
            </a:r>
            <a:r>
              <a:rPr lang="en-US" b="1" dirty="0" smtClean="0">
                <a:solidFill>
                  <a:srgbClr val="32A600"/>
                </a:solidFill>
                <a:latin typeface="Monaco"/>
                <a:cs typeface="Monaco"/>
              </a:rPr>
              <a:t>Code to run if an error of any kind occurred</a:t>
            </a:r>
          </a:p>
          <a:p>
            <a:r>
              <a:rPr lang="en-US" dirty="0">
                <a:solidFill>
                  <a:srgbClr val="32A600"/>
                </a:solidFill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rgbClr val="32A600"/>
                </a:solidFill>
                <a:latin typeface="Monaco"/>
                <a:cs typeface="Monaco"/>
              </a:rPr>
              <a:t>...</a:t>
            </a:r>
            <a:r>
              <a:rPr lang="en-US" dirty="0" smtClean="0">
                <a:latin typeface="Monaco"/>
                <a:cs typeface="Monaco"/>
              </a:rPr>
              <a:t> </a:t>
            </a:r>
          </a:p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r>
              <a:rPr lang="en-US" dirty="0" smtClean="0">
                <a:latin typeface="Monaco"/>
                <a:cs typeface="Monaco"/>
              </a:rPr>
              <a:t>...   Python code</a:t>
            </a:r>
          </a:p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14794" y="3199252"/>
            <a:ext cx="0" cy="729011"/>
          </a:xfrm>
          <a:prstGeom prst="line">
            <a:avLst/>
          </a:prstGeom>
          <a:ln>
            <a:solidFill>
              <a:srgbClr val="AB24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51732" y="1823095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51732" y="5134988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14794" y="4301676"/>
            <a:ext cx="0" cy="729011"/>
          </a:xfrm>
          <a:prstGeom prst="line">
            <a:avLst/>
          </a:prstGeom>
          <a:ln>
            <a:solidFill>
              <a:srgbClr val="32A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04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Try/except, more generally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1985" y="1672967"/>
            <a:ext cx="80973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r>
              <a:rPr lang="en-US" dirty="0" smtClean="0">
                <a:latin typeface="Monaco"/>
                <a:cs typeface="Monaco"/>
              </a:rPr>
              <a:t>...   Python code</a:t>
            </a:r>
          </a:p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try:</a:t>
            </a:r>
          </a:p>
          <a:p>
            <a:r>
              <a:rPr lang="en-US" b="1" dirty="0">
                <a:solidFill>
                  <a:srgbClr val="AB2495"/>
                </a:solidFill>
                <a:latin typeface="Monaco"/>
                <a:cs typeface="Monaco"/>
              </a:rPr>
              <a:t>	</a:t>
            </a:r>
            <a:r>
              <a:rPr lang="en-US" b="1" dirty="0" smtClean="0">
                <a:solidFill>
                  <a:srgbClr val="AB2495"/>
                </a:solidFill>
                <a:latin typeface="Monaco"/>
                <a:cs typeface="Monaco"/>
              </a:rPr>
              <a:t>...</a:t>
            </a:r>
          </a:p>
          <a:p>
            <a:r>
              <a:rPr lang="en-US" b="1" dirty="0" smtClean="0">
                <a:solidFill>
                  <a:srgbClr val="AB2495"/>
                </a:solidFill>
                <a:latin typeface="Monaco"/>
                <a:cs typeface="Monaco"/>
              </a:rPr>
              <a:t>	...   Attempt code which might raise an error</a:t>
            </a:r>
          </a:p>
          <a:p>
            <a:r>
              <a:rPr lang="en-US" b="1" dirty="0" smtClean="0">
                <a:solidFill>
                  <a:srgbClr val="AB2495"/>
                </a:solidFill>
                <a:latin typeface="Monaco"/>
                <a:cs typeface="Monaco"/>
              </a:rPr>
              <a:t>	...</a:t>
            </a:r>
          </a:p>
          <a:p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except</a:t>
            </a:r>
            <a:r>
              <a:rPr lang="en-US" dirty="0" smtClean="0">
                <a:latin typeface="Monaco"/>
                <a:cs typeface="Monaco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Monaco"/>
                <a:cs typeface="Monaco"/>
              </a:rPr>
              <a:t>TypeError</a:t>
            </a:r>
            <a:r>
              <a:rPr lang="en-US" dirty="0" smtClean="0">
                <a:latin typeface="Monaco"/>
                <a:cs typeface="Monaco"/>
              </a:rPr>
              <a:t>: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rgbClr val="32A600"/>
                </a:solidFill>
                <a:latin typeface="Monaco"/>
                <a:cs typeface="Monaco"/>
              </a:rPr>
              <a:t>...</a:t>
            </a:r>
          </a:p>
          <a:p>
            <a:r>
              <a:rPr lang="en-US" dirty="0">
                <a:solidFill>
                  <a:srgbClr val="32A600"/>
                </a:solidFill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rgbClr val="32A600"/>
                </a:solidFill>
                <a:latin typeface="Monaco"/>
                <a:cs typeface="Monaco"/>
              </a:rPr>
              <a:t>...   </a:t>
            </a:r>
            <a:r>
              <a:rPr lang="en-US" b="1" dirty="0" smtClean="0">
                <a:solidFill>
                  <a:srgbClr val="32A600"/>
                </a:solidFill>
                <a:latin typeface="Monaco"/>
                <a:cs typeface="Monaco"/>
              </a:rPr>
              <a:t>Run only if a Type Error *Specifically* occurred</a:t>
            </a:r>
          </a:p>
          <a:p>
            <a:r>
              <a:rPr lang="en-US" dirty="0">
                <a:solidFill>
                  <a:srgbClr val="32A600"/>
                </a:solidFill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rgbClr val="32A600"/>
                </a:solidFill>
                <a:latin typeface="Monaco"/>
                <a:cs typeface="Monaco"/>
              </a:rPr>
              <a:t>...</a:t>
            </a:r>
            <a:r>
              <a:rPr lang="en-US" dirty="0" smtClean="0">
                <a:latin typeface="Monaco"/>
                <a:cs typeface="Monaco"/>
              </a:rPr>
              <a:t> </a:t>
            </a:r>
          </a:p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r>
              <a:rPr lang="en-US" dirty="0" smtClean="0">
                <a:latin typeface="Monaco"/>
                <a:cs typeface="Monaco"/>
              </a:rPr>
              <a:t>...   Python code</a:t>
            </a:r>
          </a:p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83036" y="3199252"/>
            <a:ext cx="0" cy="729011"/>
          </a:xfrm>
          <a:prstGeom prst="line">
            <a:avLst/>
          </a:prstGeom>
          <a:ln>
            <a:solidFill>
              <a:srgbClr val="AB24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19974" y="1823095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19974" y="5134988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83036" y="4301676"/>
            <a:ext cx="0" cy="729011"/>
          </a:xfrm>
          <a:prstGeom prst="line">
            <a:avLst/>
          </a:prstGeom>
          <a:ln>
            <a:solidFill>
              <a:srgbClr val="32A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18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Heavy duty science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9273654" cy="466184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scipy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 and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numpy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 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Work with matrices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>
                <a:latin typeface="Monaco" charset="0"/>
                <a:ea typeface="Monaco" charset="0"/>
                <a:cs typeface="Monaco" charset="0"/>
              </a:rPr>
              <a:t>F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undamental scientific computing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Matlab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 in Python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>
                <a:latin typeface="Monaco" charset="0"/>
                <a:ea typeface="Monaco" charset="0"/>
                <a:cs typeface="Monaco" charset="0"/>
                <a:hlinkClick r:id="rId2"/>
              </a:rPr>
              <a:t>https://www.scipy.org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hlinkClick r:id="rId2"/>
              </a:rPr>
              <a:t>/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 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smtClean="0">
                <a:latin typeface="Monaco" charset="0"/>
                <a:ea typeface="Monaco" charset="0"/>
                <a:cs typeface="Monaco" charset="0"/>
                <a:hlinkClick r:id="rId3"/>
              </a:rPr>
              <a:t>http</a:t>
            </a:r>
            <a:r>
              <a:rPr lang="en-US" dirty="0">
                <a:latin typeface="Monaco" charset="0"/>
                <a:ea typeface="Monaco" charset="0"/>
                <a:cs typeface="Monaco" charset="0"/>
                <a:hlinkClick r:id="rId3"/>
              </a:rPr>
              <a:t>://www.numpy.org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hlinkClick r:id="rId3"/>
              </a:rPr>
              <a:t>/</a:t>
            </a:r>
            <a:endParaRPr lang="en-US" dirty="0" smtClean="0">
              <a:latin typeface="Monaco" charset="0"/>
              <a:ea typeface="Monaco" charset="0"/>
              <a:cs typeface="Monaco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pandas 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Data structures (R for python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ish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>
                <a:latin typeface="Monaco" charset="0"/>
                <a:ea typeface="Monaco" charset="0"/>
                <a:cs typeface="Monaco" charset="0"/>
                <a:hlinkClick r:id="rId4"/>
              </a:rPr>
              <a:t>https://pandas.pydata.org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hlinkClick r:id="rId4"/>
              </a:rPr>
              <a:t>/</a:t>
            </a:r>
            <a:endParaRPr lang="en-US" dirty="0" smtClean="0">
              <a:latin typeface="Monaco" charset="0"/>
              <a:ea typeface="Monaco" charset="0"/>
              <a:cs typeface="Monaco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scikit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-learn 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Machine learning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>
                <a:latin typeface="Monaco" charset="0"/>
                <a:ea typeface="Monaco" charset="0"/>
                <a:cs typeface="Monaco" charset="0"/>
              </a:rPr>
              <a:t>http://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scikit-learn.org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/stable/</a:t>
            </a:r>
          </a:p>
        </p:txBody>
      </p:sp>
    </p:spTree>
    <p:extLst>
      <p:ext uri="{BB962C8B-B14F-4D97-AF65-F5344CB8AC3E}">
        <p14:creationId xmlns:p14="http://schemas.microsoft.com/office/powerpoint/2010/main" val="132248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your own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Any python script can be imported into another!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2862043"/>
            <a:ext cx="83384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Import a script named </a:t>
            </a:r>
            <a:r>
              <a:rPr lang="en-US" sz="2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useful_functions.py</a:t>
            </a:r>
            <a:endParaRPr lang="en-US" sz="2000" dirty="0" smtClean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import sys</a:t>
            </a:r>
          </a:p>
          <a:p>
            <a:r>
              <a:rPr lang="en-US" sz="2000" dirty="0" err="1" smtClean="0">
                <a:latin typeface="Monaco"/>
                <a:cs typeface="Monaco"/>
              </a:rPr>
              <a:t>sys.path.append</a:t>
            </a:r>
            <a:r>
              <a:rPr lang="en-US" sz="2000" dirty="0" smtClean="0">
                <a:latin typeface="Monaco"/>
                <a:cs typeface="Monaco"/>
              </a:rPr>
              <a:t>("/path/to/the/script")</a:t>
            </a:r>
          </a:p>
          <a:p>
            <a:endParaRPr lang="en-US" sz="2000" dirty="0" smtClean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import </a:t>
            </a:r>
            <a:r>
              <a:rPr lang="en-US" sz="2000" dirty="0" err="1" smtClean="0">
                <a:latin typeface="Monaco"/>
                <a:cs typeface="Monaco"/>
              </a:rPr>
              <a:t>useful_functions</a:t>
            </a:r>
            <a:endParaRPr lang="en-US" sz="2000" dirty="0" smtClean="0">
              <a:latin typeface="Monaco"/>
              <a:cs typeface="Monaco"/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OR:</a:t>
            </a:r>
          </a:p>
          <a:p>
            <a:r>
              <a:rPr lang="en-US" sz="2000" dirty="0" smtClean="0">
                <a:latin typeface="Monaco"/>
                <a:cs typeface="Monaco"/>
              </a:rPr>
              <a:t>from </a:t>
            </a:r>
            <a:r>
              <a:rPr lang="en-US" sz="2000" dirty="0" err="1" smtClean="0">
                <a:latin typeface="Monaco"/>
                <a:cs typeface="Monaco"/>
              </a:rPr>
              <a:t>useful_functions</a:t>
            </a:r>
            <a:r>
              <a:rPr lang="en-US" sz="2000" dirty="0" smtClean="0">
                <a:latin typeface="Monaco"/>
                <a:cs typeface="Monaco"/>
              </a:rPr>
              <a:t> import *</a:t>
            </a:r>
          </a:p>
          <a:p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56795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external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Use the program </a:t>
            </a:r>
            <a:r>
              <a:rPr lang="en-US" dirty="0" smtClean="0">
                <a:latin typeface="Monaco"/>
                <a:cs typeface="Monaco"/>
              </a:rPr>
              <a:t>pip </a:t>
            </a:r>
            <a:r>
              <a:rPr lang="en-US" dirty="0" smtClean="0">
                <a:cs typeface="Monaco"/>
              </a:rPr>
              <a:t>from a bash terminal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cs typeface="Monaco"/>
              </a:rPr>
              <a:t>Linux users can obtain pip with:</a:t>
            </a:r>
          </a:p>
          <a:p>
            <a:pPr lvl="1" indent="0">
              <a:buNone/>
            </a:pPr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err="1">
                <a:latin typeface="Monaco"/>
                <a:cs typeface="Monaco"/>
              </a:rPr>
              <a:t>sudo</a:t>
            </a:r>
            <a:r>
              <a:rPr lang="en-US" dirty="0">
                <a:latin typeface="Monaco"/>
                <a:cs typeface="Monaco"/>
              </a:rPr>
              <a:t> apt-get install pip</a:t>
            </a:r>
            <a:endParaRPr lang="en-US" dirty="0">
              <a:cs typeface="Monaco"/>
            </a:endParaRPr>
          </a:p>
          <a:p>
            <a:pPr marL="914400" lvl="1" indent="-457200">
              <a:buFont typeface="Arial"/>
              <a:buChar char="•"/>
            </a:pPr>
            <a:endParaRPr lang="en-US" dirty="0" smtClean="0">
              <a:cs typeface="Monaco"/>
            </a:endParaRP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cs typeface="Monaco"/>
              </a:rPr>
              <a:t>Mac users w/ homebrew have it already (comes with Python)</a:t>
            </a:r>
          </a:p>
          <a:p>
            <a:pPr marL="914400" lvl="1" indent="-457200">
              <a:buFont typeface="Arial"/>
              <a:buChar char="•"/>
            </a:pPr>
            <a:endParaRPr lang="en-US" dirty="0">
              <a:cs typeface="Monaco"/>
            </a:endParaRPr>
          </a:p>
          <a:p>
            <a:pPr marL="457200" indent="-457200">
              <a:buFont typeface="Arial"/>
              <a:buChar char="•"/>
            </a:pPr>
            <a:r>
              <a:rPr lang="en-US" dirty="0">
                <a:cs typeface="Monaco"/>
              </a:rPr>
              <a:t>Install package named XXX with:</a:t>
            </a:r>
          </a:p>
          <a:p>
            <a:r>
              <a:rPr lang="en-US" sz="2000" b="0" dirty="0" smtClean="0">
                <a:latin typeface="Monaco"/>
                <a:cs typeface="Monaco"/>
              </a:rPr>
              <a:t>	</a:t>
            </a:r>
            <a:r>
              <a:rPr lang="en-US" sz="2400" b="0" dirty="0" smtClean="0">
                <a:latin typeface="Monaco"/>
                <a:cs typeface="Monaco"/>
              </a:rPr>
              <a:t>pip </a:t>
            </a:r>
            <a:r>
              <a:rPr lang="en-US" sz="2400" b="0" dirty="0">
                <a:latin typeface="Monaco"/>
                <a:cs typeface="Monaco"/>
              </a:rPr>
              <a:t>install XXX</a:t>
            </a:r>
          </a:p>
          <a:p>
            <a:pPr lvl="1" indent="0">
              <a:buNone/>
            </a:pPr>
            <a:endParaRPr lang="en-US" dirty="0" smtClean="0"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214139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whitespace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25834" y="1906836"/>
          <a:ext cx="567001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838"/>
                <a:gridCol w="414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aco" charset="0"/>
                          <a:ea typeface="Monaco" charset="0"/>
                          <a:cs typeface="Monaco" charset="0"/>
                        </a:rPr>
                        <a:t>\s</a:t>
                      </a:r>
                      <a:endParaRPr lang="en-US" dirty="0">
                        <a:latin typeface="Monaco" charset="0"/>
                        <a:ea typeface="Monaco" charset="0"/>
                        <a:cs typeface="Monaco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 space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aco" charset="0"/>
                          <a:ea typeface="Monaco" charset="0"/>
                          <a:cs typeface="Monaco" charset="0"/>
                        </a:rPr>
                        <a:t>\t</a:t>
                      </a:r>
                      <a:endParaRPr lang="en-US" dirty="0">
                        <a:latin typeface="Monaco" charset="0"/>
                        <a:ea typeface="Monaco" charset="0"/>
                        <a:cs typeface="Monaco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aco" charset="0"/>
                          <a:ea typeface="Monaco" charset="0"/>
                          <a:cs typeface="Monaco" charset="0"/>
                        </a:rPr>
                        <a:t>\n</a:t>
                      </a:r>
                      <a:endParaRPr lang="en-US" dirty="0">
                        <a:latin typeface="Monaco" charset="0"/>
                        <a:ea typeface="Monaco" charset="0"/>
                        <a:cs typeface="Monaco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Newline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aco" charset="0"/>
                          <a:ea typeface="Monaco" charset="0"/>
                          <a:cs typeface="Monaco" charset="0"/>
                        </a:rPr>
                        <a:t>\r</a:t>
                      </a:r>
                      <a:endParaRPr lang="en-US" dirty="0">
                        <a:latin typeface="Monaco" charset="0"/>
                        <a:ea typeface="Monaco" charset="0"/>
                        <a:cs typeface="Monaco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character (mostly on Windows)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97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r>
              <a:rPr lang="en-US" dirty="0" err="1" smtClean="0"/>
              <a:t>Startswith</a:t>
            </a:r>
            <a:r>
              <a:rPr lang="en-US" dirty="0" smtClean="0"/>
              <a:t>() and .</a:t>
            </a:r>
            <a:r>
              <a:rPr lang="en-US" dirty="0" err="1" smtClean="0"/>
              <a:t>endswith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558432"/>
            <a:ext cx="83384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Monaco"/>
                <a:cs typeface="Monaco"/>
              </a:rPr>
              <a:t>mystring</a:t>
            </a:r>
            <a:r>
              <a:rPr lang="en-US" dirty="0" smtClean="0">
                <a:latin typeface="Monaco"/>
                <a:cs typeface="Monaco"/>
              </a:rPr>
              <a:t> = "Hello this is a string"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print(</a:t>
            </a:r>
            <a:r>
              <a:rPr lang="en-US" dirty="0" err="1" smtClean="0">
                <a:latin typeface="Monaco"/>
                <a:cs typeface="Monaco"/>
              </a:rPr>
              <a:t>mystring</a:t>
            </a:r>
            <a:r>
              <a:rPr lang="en-US" dirty="0" err="1" smtClean="0">
                <a:solidFill>
                  <a:schemeClr val="accent5"/>
                </a:solidFill>
                <a:latin typeface="Monaco"/>
                <a:cs typeface="Monaco"/>
              </a:rPr>
              <a:t>.startswith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("H")</a:t>
            </a:r>
            <a:r>
              <a:rPr lang="en-US" dirty="0" smtClean="0">
                <a:latin typeface="Monaco"/>
                <a:cs typeface="Monaco"/>
              </a:rPr>
              <a:t>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True</a:t>
            </a:r>
            <a:endParaRPr lang="en-US" dirty="0">
              <a:latin typeface="Monaco"/>
              <a:cs typeface="Monaco"/>
            </a:endParaRP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print(</a:t>
            </a:r>
            <a:r>
              <a:rPr lang="en-US" dirty="0" err="1" smtClean="0">
                <a:latin typeface="Monaco"/>
                <a:cs typeface="Monaco"/>
              </a:rPr>
              <a:t>mystring</a:t>
            </a:r>
            <a:r>
              <a:rPr lang="en-US" dirty="0" err="1" smtClean="0">
                <a:solidFill>
                  <a:schemeClr val="accent5"/>
                </a:solidFill>
                <a:latin typeface="Monaco"/>
                <a:cs typeface="Monaco"/>
              </a:rPr>
              <a:t>.endswith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("g")</a:t>
            </a:r>
            <a:r>
              <a:rPr lang="en-US" dirty="0" smtClean="0">
                <a:latin typeface="Monaco"/>
                <a:cs typeface="Monaco"/>
              </a:rPr>
              <a:t>)</a:t>
            </a:r>
            <a:endParaRPr lang="en-US" dirty="0" smtClean="0">
              <a:solidFill>
                <a:schemeClr val="accent5"/>
              </a:solidFill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True</a:t>
            </a: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print(</a:t>
            </a:r>
            <a:r>
              <a:rPr lang="en-US" dirty="0" err="1" smtClean="0">
                <a:latin typeface="Monaco"/>
                <a:cs typeface="Monaco"/>
              </a:rPr>
              <a:t>mystring</a:t>
            </a:r>
            <a:r>
              <a:rPr lang="en-US" dirty="0" err="1" smtClean="0">
                <a:solidFill>
                  <a:schemeClr val="accent5"/>
                </a:solidFill>
                <a:latin typeface="Monaco"/>
                <a:cs typeface="Monaco"/>
              </a:rPr>
              <a:t>.startswith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("Hello")</a:t>
            </a:r>
            <a:r>
              <a:rPr lang="en-US" dirty="0" smtClean="0">
                <a:latin typeface="Monaco"/>
                <a:cs typeface="Monaco"/>
              </a:rPr>
              <a:t>)</a:t>
            </a:r>
            <a:endParaRPr lang="en-US" dirty="0">
              <a:solidFill>
                <a:schemeClr val="accent5"/>
              </a:solidFill>
              <a:latin typeface="Monaco"/>
              <a:cs typeface="Monaco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True</a:t>
            </a:r>
          </a:p>
          <a:p>
            <a:r>
              <a:rPr lang="en-US" dirty="0">
                <a:latin typeface="Monaco"/>
                <a:cs typeface="Monaco"/>
              </a:rPr>
              <a:t>print(</a:t>
            </a:r>
            <a:r>
              <a:rPr lang="en-US" dirty="0" err="1">
                <a:latin typeface="Monaco"/>
                <a:cs typeface="Monaco"/>
              </a:rPr>
              <a:t>mystring</a:t>
            </a:r>
            <a:r>
              <a:rPr lang="en-US" dirty="0" err="1">
                <a:solidFill>
                  <a:schemeClr val="accent5"/>
                </a:solidFill>
                <a:latin typeface="Monaco"/>
                <a:cs typeface="Monaco"/>
              </a:rPr>
              <a:t>.startswith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("badgers")</a:t>
            </a:r>
            <a:r>
              <a:rPr lang="en-US" dirty="0" smtClean="0">
                <a:latin typeface="Monaco"/>
                <a:cs typeface="Monaco"/>
              </a:rPr>
              <a:t>)</a:t>
            </a:r>
            <a:endParaRPr lang="en-US" dirty="0">
              <a:solidFill>
                <a:schemeClr val="accent5"/>
              </a:solidFill>
              <a:latin typeface="Monaco"/>
              <a:cs typeface="Monaco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False</a:t>
            </a:r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Useful for file parsing!! </a:t>
            </a:r>
          </a:p>
          <a:p>
            <a:r>
              <a:rPr lang="en-US" dirty="0" smtClean="0">
                <a:latin typeface="Monaco"/>
                <a:cs typeface="Monaco"/>
              </a:rPr>
              <a:t>for line in </a:t>
            </a:r>
            <a:r>
              <a:rPr lang="en-US" dirty="0" err="1" smtClean="0">
                <a:latin typeface="Monaco"/>
                <a:cs typeface="Monaco"/>
              </a:rPr>
              <a:t>file_lines</a:t>
            </a:r>
            <a:r>
              <a:rPr lang="en-US" dirty="0" smtClean="0">
                <a:latin typeface="Monaco"/>
                <a:cs typeface="Monaco"/>
              </a:rPr>
              <a:t>: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latin typeface="Monaco"/>
                <a:cs typeface="Monaco"/>
              </a:rPr>
              <a:t>if </a:t>
            </a:r>
            <a:r>
              <a:rPr lang="en-US" dirty="0" err="1" smtClean="0">
                <a:latin typeface="Monaco"/>
                <a:cs typeface="Monaco"/>
              </a:rPr>
              <a:t>line.startswith</a:t>
            </a:r>
            <a:r>
              <a:rPr lang="en-US" dirty="0" smtClean="0">
                <a:latin typeface="Monaco"/>
                <a:cs typeface="Monaco"/>
              </a:rPr>
              <a:t>("some important thing"):</a:t>
            </a: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	## do something with these lines only</a:t>
            </a:r>
            <a:endParaRPr lang="en-US" dirty="0" smtClean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53866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8926" y="3057098"/>
            <a:ext cx="5472234" cy="668741"/>
          </a:xfrm>
        </p:spPr>
        <p:txBody>
          <a:bodyPr>
            <a:normAutofit/>
          </a:bodyPr>
          <a:lstStyle/>
          <a:p>
            <a:r>
              <a:rPr lang="en-US" smtClean="0"/>
              <a:t>breathing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2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008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Regular expressions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buFont typeface="Arial"/>
              <a:buChar char="•"/>
            </a:pPr>
            <a:r>
              <a:rPr lang="en-US" sz="3600" i="1" dirty="0" smtClean="0"/>
              <a:t>Pattern-based </a:t>
            </a:r>
            <a:r>
              <a:rPr lang="en-US" sz="3600" dirty="0" smtClean="0"/>
              <a:t>search and replace</a:t>
            </a:r>
            <a:endParaRPr lang="en-US" sz="3600" i="1" dirty="0" smtClean="0"/>
          </a:p>
          <a:p>
            <a:pPr marL="571500" indent="-571500">
              <a:buFont typeface="Arial"/>
              <a:buChar char="•"/>
            </a:pPr>
            <a:endParaRPr lang="en-US" sz="3600" dirty="0" smtClean="0"/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Extremely powerful beyond all reason</a:t>
            </a:r>
          </a:p>
          <a:p>
            <a:pPr marL="571500" indent="-571500">
              <a:buFont typeface="Arial"/>
              <a:buChar char="•"/>
            </a:pPr>
            <a:endParaRPr lang="en-US" sz="3600" dirty="0"/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Excellent for </a:t>
            </a:r>
            <a:r>
              <a:rPr lang="en-US" sz="3600" smtClean="0"/>
              <a:t>text (file) </a:t>
            </a:r>
            <a:r>
              <a:rPr lang="en-US" sz="3600" dirty="0" smtClean="0"/>
              <a:t>manipulation!</a:t>
            </a:r>
          </a:p>
          <a:p>
            <a:pPr marL="571500" indent="-571500">
              <a:buFont typeface="Arial"/>
              <a:buChar char="•"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80410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1613</TotalTime>
  <Words>1558</Words>
  <Application>Microsoft Macintosh PowerPoint</Application>
  <PresentationFormat>On-screen Show (4:3)</PresentationFormat>
  <Paragraphs>606</Paragraphs>
  <Slides>58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Arial Black</vt:lpstr>
      <vt:lpstr>Calibri</vt:lpstr>
      <vt:lpstr>Monaco</vt:lpstr>
      <vt:lpstr>Arial</vt:lpstr>
      <vt:lpstr>Essential</vt:lpstr>
      <vt:lpstr>Introduction to Python: Day four </vt:lpstr>
      <vt:lpstr>Working with strings, round 2</vt:lpstr>
      <vt:lpstr>The .split() method</vt:lpstr>
      <vt:lpstr>The .join() method is opposite of .split()s</vt:lpstr>
      <vt:lpstr>the .strip() family removes leading and trailing whitespace, etc</vt:lpstr>
      <vt:lpstr>A note on whitespace</vt:lpstr>
      <vt:lpstr>.Startswith() and .endswith()</vt:lpstr>
      <vt:lpstr>breathing break</vt:lpstr>
      <vt:lpstr>Regular expressions 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Group Exercise</vt:lpstr>
      <vt:lpstr>exercise break</vt:lpstr>
      <vt:lpstr>The re module</vt:lpstr>
      <vt:lpstr>re.split() </vt:lpstr>
      <vt:lpstr>re.search() </vt:lpstr>
      <vt:lpstr>re.findall() </vt:lpstr>
      <vt:lpstr>re.sub() </vt:lpstr>
      <vt:lpstr>exercise break</vt:lpstr>
      <vt:lpstr>python modules</vt:lpstr>
      <vt:lpstr>a few base-python modules</vt:lpstr>
      <vt:lpstr>loading modules in a script</vt:lpstr>
      <vt:lpstr>loading modules in a script</vt:lpstr>
      <vt:lpstr>loading modules in a script</vt:lpstr>
      <vt:lpstr>the os/shutil modules</vt:lpstr>
      <vt:lpstr>looping over files with os.listdir</vt:lpstr>
      <vt:lpstr>the sys module</vt:lpstr>
      <vt:lpstr>using sys.path</vt:lpstr>
      <vt:lpstr>using sys.exit()</vt:lpstr>
      <vt:lpstr>using sys.exit()</vt:lpstr>
      <vt:lpstr>using sys.argv</vt:lpstr>
      <vt:lpstr>sys.argv script </vt:lpstr>
      <vt:lpstr>sys.argv script fancified</vt:lpstr>
      <vt:lpstr>sys.argv script</vt:lpstr>
      <vt:lpstr>sys.argv script, slightly fancy</vt:lpstr>
      <vt:lpstr>A bit fancier</vt:lpstr>
      <vt:lpstr>Fanciest: Try/except </vt:lpstr>
      <vt:lpstr>PowerPoint Presentation</vt:lpstr>
      <vt:lpstr>Try/except, more generally</vt:lpstr>
      <vt:lpstr>Try/except, more generally</vt:lpstr>
      <vt:lpstr>Heavy duty science libraries</vt:lpstr>
      <vt:lpstr>creating your own modules</vt:lpstr>
      <vt:lpstr>install external modules</vt:lpstr>
    </vt:vector>
  </TitlesOfParts>
  <Company>University of Texas at Austin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Python: Day one</dc:title>
  <dc:creator>Stephanie Spielman</dc:creator>
  <cp:lastModifiedBy>Stephanie J. Spielman</cp:lastModifiedBy>
  <cp:revision>2902</cp:revision>
  <dcterms:created xsi:type="dcterms:W3CDTF">2015-05-13T18:41:17Z</dcterms:created>
  <dcterms:modified xsi:type="dcterms:W3CDTF">2018-05-24T15:58:15Z</dcterms:modified>
</cp:coreProperties>
</file>